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2" r:id="rId1"/>
  </p:sldMasterIdLst>
  <p:sldIdLst>
    <p:sldId id="257" r:id="rId2"/>
    <p:sldId id="273" r:id="rId3"/>
    <p:sldId id="279" r:id="rId4"/>
    <p:sldId id="274" r:id="rId5"/>
    <p:sldId id="276" r:id="rId6"/>
    <p:sldId id="278" r:id="rId7"/>
    <p:sldId id="280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756"/>
    <p:restoredTop sz="94662"/>
  </p:normalViewPr>
  <p:slideViewPr>
    <p:cSldViewPr snapToGrid="0" snapToObjects="1">
      <p:cViewPr varScale="1">
        <p:scale>
          <a:sx n="115" d="100"/>
          <a:sy n="115" d="100"/>
        </p:scale>
        <p:origin x="23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oup 88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90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2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3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5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6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7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8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9" name="Rectangle 38"/>
            <p:cNvSpPr/>
            <p:nvPr/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Rectangle 40"/>
            <p:cNvSpPr/>
            <p:nvPr/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9236" y="2075504"/>
            <a:ext cx="8679915" cy="1748729"/>
          </a:xfrm>
        </p:spPr>
        <p:txBody>
          <a:bodyPr bIns="0" anchor="b">
            <a:normAutofit/>
          </a:bodyPr>
          <a:lstStyle>
            <a:lvl1pPr algn="ctr">
              <a:lnSpc>
                <a:spcPct val="80000"/>
              </a:lnSpc>
              <a:defRPr sz="5400" spc="-15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9237" y="3906266"/>
            <a:ext cx="8673427" cy="1322587"/>
          </a:xfrm>
        </p:spPr>
        <p:txBody>
          <a:bodyPr t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rgbClr val="FFFEFF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 vert="horz" lIns="91440" tIns="45720" rIns="91440" bIns="45720" rtlCol="0" anchor="ctr"/>
          <a:lstStyle>
            <a:lvl1pPr>
              <a:defRPr lang="en-US"/>
            </a:lvl1pPr>
          </a:lstStyle>
          <a:p>
            <a:fld id="{E21AC6B2-31C1-914D-916E-94153261F397}" type="datetimeFigureOut">
              <a:rPr lang="en-US" smtClean="0"/>
              <a:t>4/16/19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DDC9663D-2383-2046-9FA4-981A9D860B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7636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1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09983" y="794719"/>
            <a:ext cx="6275035" cy="52570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AC6B2-31C1-914D-916E-94153261F397}" type="datetimeFigureOut">
              <a:rPr lang="en-US" smtClean="0"/>
              <a:t>4/16/19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9663D-2383-2046-9FA4-981A9D860B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3370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 flipH="1">
            <a:off x="0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7718948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807437" y="2349925"/>
            <a:ext cx="3501195" cy="2456442"/>
          </a:xfrm>
        </p:spPr>
        <p:txBody>
          <a:bodyPr vert="eaVert"/>
          <a:lstStyle>
            <a:lvl1pPr algn="l">
              <a:lnSpc>
                <a:spcPct val="80000"/>
              </a:lnSpc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2747" y="798444"/>
            <a:ext cx="6268622" cy="525730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E21AC6B2-31C1-914D-916E-94153261F397}" type="datetimeFigureOut">
              <a:rPr lang="en-US" smtClean="0"/>
              <a:t>4/16/19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DDC9663D-2383-2046-9FA4-981A9D860B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3238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81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7" name="Group 26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8" name="Rectangle 27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49925"/>
            <a:ext cx="3498979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8447" y="803186"/>
            <a:ext cx="6281873" cy="5248622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AC6B2-31C1-914D-916E-94153261F397}" type="datetimeFigureOut">
              <a:rPr lang="en-US" smtClean="0"/>
              <a:t>4/16/19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9663D-2383-2046-9FA4-981A9D860B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4686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78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3259545" y="1186483"/>
            <a:ext cx="5666145" cy="4477933"/>
            <a:chOff x="3259545" y="1186483"/>
            <a:chExt cx="5666145" cy="4477933"/>
          </a:xfrm>
        </p:grpSpPr>
        <p:sp>
          <p:nvSpPr>
            <p:cNvPr id="99" name="Rectangle 98"/>
            <p:cNvSpPr/>
            <p:nvPr/>
          </p:nvSpPr>
          <p:spPr>
            <a:xfrm>
              <a:off x="3259545" y="1186483"/>
              <a:ext cx="5657881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1" name="Rectangle 100"/>
            <p:cNvSpPr/>
            <p:nvPr/>
          </p:nvSpPr>
          <p:spPr>
            <a:xfrm>
              <a:off x="3259545" y="1991156"/>
              <a:ext cx="5666145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4216" y="2074730"/>
            <a:ext cx="5490224" cy="1689390"/>
          </a:xfrm>
        </p:spPr>
        <p:txBody>
          <a:bodyPr bIns="0" anchor="b">
            <a:normAutofit/>
          </a:bodyPr>
          <a:lstStyle>
            <a:lvl1pPr algn="ctr">
              <a:defRPr sz="44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44215" y="3846851"/>
            <a:ext cx="5490223" cy="1383770"/>
          </a:xfrm>
        </p:spPr>
        <p:txBody>
          <a:bodyPr tIns="0"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E21AC6B2-31C1-914D-916E-94153261F397}" type="datetimeFigureOut">
              <a:rPr lang="en-US" smtClean="0"/>
              <a:t>4/16/19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DDC9663D-2383-2046-9FA4-981A9D860B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5152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3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59" name="Group 58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0" name="Rectangle 59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1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2" name="Rectangle 61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0" y="2339669"/>
            <a:ext cx="3500828" cy="2470065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20878" y="803187"/>
            <a:ext cx="6269591" cy="23826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8447" y="3672162"/>
            <a:ext cx="6272022" cy="23835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E21AC6B2-31C1-914D-916E-94153261F397}" type="datetimeFigureOut">
              <a:rPr lang="en-US" smtClean="0"/>
              <a:t>4/16/19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DDC9663D-2383-2046-9FA4-981A9D860B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2964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40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0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61" name="Group 6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2" name="Rectangle 6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3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4" name="Rectangle 63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1" y="2363915"/>
            <a:ext cx="3500828" cy="2460497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25137" y="803185"/>
            <a:ext cx="6265088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25305" y="1488985"/>
            <a:ext cx="6264350" cy="169685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18653" y="3665887"/>
            <a:ext cx="6264414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18447" y="4351687"/>
            <a:ext cx="6265588" cy="17040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E21AC6B2-31C1-914D-916E-94153261F397}" type="datetimeFigureOut">
              <a:rPr lang="en-US" smtClean="0"/>
              <a:t>4/16/19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DDC9663D-2383-2046-9FA4-981A9D860B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6936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4" name="Group 23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5" name="Rectangle 24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6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AC6B2-31C1-914D-916E-94153261F397}" type="datetimeFigureOut">
              <a:rPr lang="en-US" smtClean="0"/>
              <a:t>4/16/19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9663D-2383-2046-9FA4-981A9D860B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8978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E21AC6B2-31C1-914D-916E-94153261F397}" type="datetimeFigureOut">
              <a:rPr lang="en-US" smtClean="0"/>
              <a:t>4/16/19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DDC9663D-2383-2046-9FA4-981A9D860B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3889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5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6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1" name="Group 2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2" name="Rectangle 2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32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52026"/>
            <a:ext cx="3501197" cy="1223298"/>
          </a:xfrm>
        </p:spPr>
        <p:txBody>
          <a:bodyPr bIns="0" anchor="b">
            <a:noAutofit/>
          </a:bodyPr>
          <a:lstStyle>
            <a:lvl1pPr algn="ctr">
              <a:defRPr sz="32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9983" y="802809"/>
            <a:ext cx="6275035" cy="524994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8631" y="3580186"/>
            <a:ext cx="3501197" cy="1221164"/>
          </a:xfrm>
        </p:spPr>
        <p:txBody>
          <a:bodyPr/>
          <a:lstStyle>
            <a:lvl1pPr marL="0" indent="0" algn="ctr">
              <a:buNone/>
              <a:defRPr sz="16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AC6B2-31C1-914D-916E-94153261F397}" type="datetimeFigureOut">
              <a:rPr lang="en-US" smtClean="0"/>
              <a:t>4/16/19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9663D-2383-2046-9FA4-981A9D860B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1093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72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81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76" name="Group 75"/>
          <p:cNvGrpSpPr/>
          <p:nvPr/>
        </p:nvGrpSpPr>
        <p:grpSpPr>
          <a:xfrm>
            <a:off x="805336" y="1698331"/>
            <a:ext cx="5941540" cy="3470421"/>
            <a:chOff x="805336" y="1698331"/>
            <a:chExt cx="5941540" cy="3470421"/>
          </a:xfrm>
        </p:grpSpPr>
        <p:sp>
          <p:nvSpPr>
            <p:cNvPr id="77" name="Rectangle 76"/>
            <p:cNvSpPr/>
            <p:nvPr/>
          </p:nvSpPr>
          <p:spPr>
            <a:xfrm>
              <a:off x="805336" y="1698331"/>
              <a:ext cx="5941540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Isosceles Triangle 9"/>
            <p:cNvSpPr/>
            <p:nvPr/>
          </p:nvSpPr>
          <p:spPr>
            <a:xfrm rot="10800000">
              <a:off x="3618113" y="4896349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9" name="Rectangle 78"/>
            <p:cNvSpPr/>
            <p:nvPr/>
          </p:nvSpPr>
          <p:spPr>
            <a:xfrm>
              <a:off x="805336" y="2274403"/>
              <a:ext cx="5941540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43510" y="0"/>
            <a:ext cx="4648490" cy="6858000"/>
          </a:xfrm>
          <a:solidFill>
            <a:schemeClr val="bg1">
              <a:lumMod val="65000"/>
              <a:lumOff val="3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5443" y="2360255"/>
            <a:ext cx="5776646" cy="1178032"/>
          </a:xfrm>
        </p:spPr>
        <p:txBody>
          <a:bodyPr bIns="0" anchor="b">
            <a:normAutofit/>
          </a:bodyPr>
          <a:lstStyle>
            <a:lvl1pPr>
              <a:defRPr sz="36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5443" y="3545012"/>
            <a:ext cx="5776646" cy="1274198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E21AC6B2-31C1-914D-916E-94153261F397}" type="datetimeFigureOut">
              <a:rPr lang="en-US" smtClean="0"/>
              <a:t>4/16/19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5942203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828377" y="320040"/>
            <a:ext cx="914400" cy="320040"/>
          </a:xfrm>
        </p:spPr>
        <p:txBody>
          <a:bodyPr/>
          <a:lstStyle/>
          <a:p>
            <a:fld id="{DDC9663D-2383-2046-9FA4-981A9D860B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09279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1161" y="2358391"/>
            <a:ext cx="3498667" cy="2456485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34982" y="794719"/>
            <a:ext cx="5950036" cy="5257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4672" y="320040"/>
            <a:ext cx="36576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1AC6B2-31C1-914D-916E-94153261F397}" type="datetimeFigureOut">
              <a:rPr lang="en-US" smtClean="0"/>
              <a:t>4/16/19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4672" y="6227064"/>
            <a:ext cx="10588752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320040"/>
            <a:ext cx="9144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C9663D-2383-2046-9FA4-981A9D860B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1765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ctr" defTabSz="914400" rtl="0" eaLnBrk="1" latinLnBrk="0" hangingPunct="1">
        <a:lnSpc>
          <a:spcPct val="85000"/>
        </a:lnSpc>
        <a:spcBef>
          <a:spcPct val="0"/>
        </a:spcBef>
        <a:buNone/>
        <a:defRPr sz="4000" b="0" i="0" kern="1200" cap="none" spc="-15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7">
            <a:extLst>
              <a:ext uri="{FF2B5EF4-FFF2-40B4-BE49-F238E27FC236}">
                <a16:creationId xmlns:a16="http://schemas.microsoft.com/office/drawing/2014/main" id="{D75627FE-0AC5-4349-AC08-45A58BEC9B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Group 9">
            <a:extLst>
              <a:ext uri="{FF2B5EF4-FFF2-40B4-BE49-F238E27FC236}">
                <a16:creationId xmlns:a16="http://schemas.microsoft.com/office/drawing/2014/main" id="{F87AAF7B-2090-475D-9C3E-FDC03DD87A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F2DCEC33-4B31-44BC-99CB-9E4845DC4C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204E0A10-D288-4B22-87A1-737B0A37D1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9A3E042E-4911-425A-84BB-04BF90D077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3A49226D-3129-4C5A-9641-3D03BEEA79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9CC3C315-B515-4DD8-AC22-9D8417B37F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1A961828-F78F-4D56-A98E-037806C637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739D4F9D-3728-42C1-8302-452D51321C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B4D9647E-354D-4CA8-B4A7-39172E5EA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A3EC74E0-5222-4ACC-BCEC-1AA189D3BC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C0AE72B4-084D-42E6-ABED-5FD4650D4B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C9D1F5DD-8D50-4098-8D2B-10E284752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D48F3941-C3C7-4589-AA46-067F6BB2D0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C16BBE9A-4BE3-4401-82C5-8041DB14E5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06180330-CCD3-4D14-A652-D60C28252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616C90F6-4133-43A5-B47C-7750FE2819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D7C03F90-E828-4414-8A53-92069FFB68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6ADDE443-75AA-4F32-A2EE-272C4347CE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ACD281C1-1D59-453F-A33A-D83E39EB06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60217FAC-29FE-4D6B-9BB4-FF41AA7565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0D3CC33A-6E36-4A72-9965-8E20FB05D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F128F04E-05CD-4035-A32B-6E9ABAB931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39" name="Rectangle 32">
            <a:extLst>
              <a:ext uri="{FF2B5EF4-FFF2-40B4-BE49-F238E27FC236}">
                <a16:creationId xmlns:a16="http://schemas.microsoft.com/office/drawing/2014/main" id="{BC2574CF-1D35-4994-87BD-5A3378E1A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57883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BCD797-5251-8A45-AB78-11B1AA32B6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459" y="960120"/>
            <a:ext cx="3865695" cy="4171278"/>
          </a:xfrm>
        </p:spPr>
        <p:txBody>
          <a:bodyPr>
            <a:normAutofit/>
          </a:bodyPr>
          <a:lstStyle/>
          <a:p>
            <a:pPr algn="r"/>
            <a:r>
              <a:rPr lang="en-US" sz="4100" b="1" dirty="0">
                <a:solidFill>
                  <a:schemeClr val="tx1"/>
                </a:solidFill>
              </a:rPr>
              <a:t>Business Location Recommendation with Four Squared &amp; K-means clustering</a:t>
            </a:r>
            <a:endParaRPr lang="en-US" sz="4100" dirty="0">
              <a:solidFill>
                <a:schemeClr val="tx1"/>
              </a:solidFill>
            </a:endParaRPr>
          </a:p>
        </p:txBody>
      </p:sp>
      <p:cxnSp>
        <p:nvCxnSpPr>
          <p:cNvPr id="40" name="Straight Connector 34">
            <a:extLst>
              <a:ext uri="{FF2B5EF4-FFF2-40B4-BE49-F238E27FC236}">
                <a16:creationId xmlns:a16="http://schemas.microsoft.com/office/drawing/2014/main" id="{68B6AB33-DFE6-4FE4-94FE-C9E25424AD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52263" y="1200150"/>
            <a:ext cx="0" cy="354397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96CEE1-DB3A-DD4E-BD68-3665092024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3164" y="960120"/>
            <a:ext cx="5511800" cy="4171278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/>
              <a:t>Pool Equipment Supplies Ltd is opening their first store in the city of Richmond, VA and considering the 3 counties of Henrico, Chesterfield and Richmond City for their location.</a:t>
            </a:r>
          </a:p>
          <a:p>
            <a:pPr>
              <a:lnSpc>
                <a:spcPct val="110000"/>
              </a:lnSpc>
            </a:pPr>
            <a:r>
              <a:rPr lang="en-US" dirty="0"/>
              <a:t>Data driven decision making based on 3 criteria using Foursquare API location and venue data and k-means Clustering Algorithm</a:t>
            </a:r>
          </a:p>
          <a:p>
            <a:pPr>
              <a:lnSpc>
                <a:spcPct val="110000"/>
              </a:lnSpc>
            </a:pPr>
            <a:r>
              <a:rPr lang="en-US" dirty="0"/>
              <a:t>Location recommendations based on </a:t>
            </a:r>
          </a:p>
          <a:p>
            <a:pPr lvl="4">
              <a:lnSpc>
                <a:spcPct val="110000"/>
              </a:lnSpc>
              <a:buFont typeface="Wingdings" pitchFamily="2" charset="2"/>
              <a:buChar char="v"/>
            </a:pPr>
            <a:r>
              <a:rPr lang="en-US" dirty="0"/>
              <a:t>Clustering of Areas, existing </a:t>
            </a:r>
          </a:p>
          <a:p>
            <a:pPr lvl="4">
              <a:lnSpc>
                <a:spcPct val="110000"/>
              </a:lnSpc>
              <a:buFont typeface="Wingdings" pitchFamily="2" charset="2"/>
              <a:buChar char="v"/>
            </a:pPr>
            <a:r>
              <a:rPr lang="en-US" dirty="0"/>
              <a:t>Pool Count in the Area</a:t>
            </a:r>
          </a:p>
          <a:p>
            <a:pPr lvl="4">
              <a:lnSpc>
                <a:spcPct val="110000"/>
              </a:lnSpc>
              <a:buFont typeface="Wingdings" pitchFamily="2" charset="2"/>
              <a:buChar char="v"/>
            </a:pPr>
            <a:r>
              <a:rPr lang="en-US" dirty="0"/>
              <a:t>Ranking of Pools amongst the venues in the Area</a:t>
            </a:r>
          </a:p>
          <a:p>
            <a:pPr>
              <a:lnSpc>
                <a:spcPct val="11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67073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2F691C-C5D9-F54B-A44B-E29822F91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8631" y="2349925"/>
            <a:ext cx="3498979" cy="2456442"/>
          </a:xfrm>
        </p:spPr>
        <p:txBody>
          <a:bodyPr>
            <a:normAutofit/>
          </a:bodyPr>
          <a:lstStyle/>
          <a:p>
            <a:r>
              <a:rPr lang="en-US" sz="2400" dirty="0"/>
              <a:t>Data Section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B18A67AF-137C-EC4B-99A3-DB7750B2689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44874842"/>
              </p:ext>
            </p:extLst>
          </p:nvPr>
        </p:nvGraphicFramePr>
        <p:xfrm>
          <a:off x="5463787" y="688329"/>
          <a:ext cx="6281738" cy="2456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40869">
                  <a:extLst>
                    <a:ext uri="{9D8B030D-6E8A-4147-A177-3AD203B41FA5}">
                      <a16:colId xmlns:a16="http://schemas.microsoft.com/office/drawing/2014/main" val="1420040271"/>
                    </a:ext>
                  </a:extLst>
                </a:gridCol>
                <a:gridCol w="3140869">
                  <a:extLst>
                    <a:ext uri="{9D8B030D-6E8A-4147-A177-3AD203B41FA5}">
                      <a16:colId xmlns:a16="http://schemas.microsoft.com/office/drawing/2014/main" val="2717281345"/>
                    </a:ext>
                  </a:extLst>
                </a:gridCol>
              </a:tblGrid>
              <a:tr h="35092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19050" dir="2700000" algn="tl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libri Light" panose="020F03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Description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19050" dir="2700000" algn="tl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libri Light" panose="020F03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Count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6267010"/>
                  </a:ext>
                </a:extLst>
              </a:tr>
              <a:tr h="35092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19050" dir="2700000" algn="tl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libri Light" panose="020F03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Areas in the state of Virginia, USA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19050" dir="2700000" algn="tl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libri Light" panose="020F03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6528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07540086"/>
                  </a:ext>
                </a:extLst>
              </a:tr>
              <a:tr h="35092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19050" dir="2700000" algn="tl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libri Light" panose="020F03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Areas in the 3 Counties of Henrico, Chesterfield, Richmond City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19050" dir="2700000" algn="tl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libri Light" panose="020F03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190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60052858"/>
                  </a:ext>
                </a:extLst>
              </a:tr>
              <a:tr h="35092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19050" dir="2700000" algn="tl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libri Light" panose="020F03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Total number of Venues selected for the 190 Areas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19050" dir="2700000" algn="tl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libri Light" panose="020F03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947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86635943"/>
                  </a:ext>
                </a:extLst>
              </a:tr>
              <a:tr h="35092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19050" dir="2700000" algn="tl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libri Light" panose="020F03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Areas with no venues identified by FourSquared API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19050" dir="2700000" algn="tl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libri Light" panose="020F03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40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63077793"/>
                  </a:ext>
                </a:extLst>
              </a:tr>
              <a:tr h="35092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19050" dir="2700000" algn="tl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libri Light" panose="020F03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Total Areas considered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19050" dir="2700000" algn="tl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libri Light" panose="020F03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150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81869775"/>
                  </a:ext>
                </a:extLst>
              </a:tr>
              <a:tr h="35092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19050" dir="2700000" algn="tl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libri Light" panose="020F03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Unique Venue Categories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19050" dir="2700000" algn="tl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libri Light" panose="020F03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194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31260771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9B3C0B5F-DC4A-D64F-90A7-6366B4878B4A}"/>
              </a:ext>
            </a:extLst>
          </p:cNvPr>
          <p:cNvSpPr/>
          <p:nvPr/>
        </p:nvSpPr>
        <p:spPr>
          <a:xfrm>
            <a:off x="5556656" y="3578146"/>
            <a:ext cx="6096000" cy="286232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United States Board on Geographic Names location Data</a:t>
            </a:r>
          </a:p>
          <a:p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FourSquared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API</a:t>
            </a:r>
          </a:p>
          <a:p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One Hot encoding</a:t>
            </a:r>
          </a:p>
          <a:p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K-means Clustering</a:t>
            </a:r>
          </a:p>
          <a:p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Cluster information, Pool Counts, Venue Ranking </a:t>
            </a:r>
          </a:p>
          <a:p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51975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C8DCB1-F1BD-AA43-88BB-A9A6CD4B4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81A1F56-7CC4-6347-A533-093F96C31122}"/>
              </a:ext>
            </a:extLst>
          </p:cNvPr>
          <p:cNvGrpSpPr/>
          <p:nvPr/>
        </p:nvGrpSpPr>
        <p:grpSpPr>
          <a:xfrm>
            <a:off x="5486400" y="380152"/>
            <a:ext cx="5487964" cy="5780655"/>
            <a:chOff x="0" y="0"/>
            <a:chExt cx="5564226" cy="6755392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C03AAB90-AFCC-F549-BEC7-5C21C44C78A2}"/>
                </a:ext>
              </a:extLst>
            </p:cNvPr>
            <p:cNvGrpSpPr/>
            <p:nvPr/>
          </p:nvGrpSpPr>
          <p:grpSpPr>
            <a:xfrm>
              <a:off x="25052" y="0"/>
              <a:ext cx="5539174" cy="1164416"/>
              <a:chOff x="0" y="0"/>
              <a:chExt cx="6199870" cy="1164416"/>
            </a:xfrm>
          </p:grpSpPr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84C0502D-AF20-C440-83C2-CF25AB5002FF}"/>
                  </a:ext>
                </a:extLst>
              </p:cNvPr>
              <p:cNvCxnSpPr/>
              <p:nvPr/>
            </p:nvCxnSpPr>
            <p:spPr>
              <a:xfrm>
                <a:off x="2004164" y="439281"/>
                <a:ext cx="151052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0693721D-416A-114E-BA41-8D6A36DB192C}"/>
                  </a:ext>
                </a:extLst>
              </p:cNvPr>
              <p:cNvCxnSpPr/>
              <p:nvPr/>
            </p:nvCxnSpPr>
            <p:spPr>
              <a:xfrm>
                <a:off x="4121063" y="476859"/>
                <a:ext cx="150495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Rounded Rectangle 38">
                <a:extLst>
                  <a:ext uri="{FF2B5EF4-FFF2-40B4-BE49-F238E27FC236}">
                    <a16:creationId xmlns:a16="http://schemas.microsoft.com/office/drawing/2014/main" id="{A1575CAD-486F-E44C-BB2E-8160B1BFEE57}"/>
                  </a:ext>
                </a:extLst>
              </p:cNvPr>
              <p:cNvSpPr/>
              <p:nvPr/>
            </p:nvSpPr>
            <p:spPr>
              <a:xfrm>
                <a:off x="0" y="0"/>
                <a:ext cx="2004164" cy="901700"/>
              </a:xfrm>
              <a:prstGeom prst="roundRect">
                <a:avLst/>
              </a:prstGeom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algn="ctr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000" dirty="0">
                    <a:ln>
                      <a:noFill/>
                    </a:ln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Download the txt file and create CSV File with Geo information of Areas in all the counties in the State of Virginia</a:t>
                </a:r>
                <a:endParaRPr lang="en-US" sz="1200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0" name="Rounded Rectangle 39">
                <a:extLst>
                  <a:ext uri="{FF2B5EF4-FFF2-40B4-BE49-F238E27FC236}">
                    <a16:creationId xmlns:a16="http://schemas.microsoft.com/office/drawing/2014/main" id="{90B154B3-038F-2344-8431-953C4582E1B9}"/>
                  </a:ext>
                </a:extLst>
              </p:cNvPr>
              <p:cNvSpPr/>
              <p:nvPr/>
            </p:nvSpPr>
            <p:spPr>
              <a:xfrm>
                <a:off x="2154477" y="0"/>
                <a:ext cx="1978660" cy="901700"/>
              </a:xfrm>
              <a:prstGeom prst="roundRect">
                <a:avLst/>
              </a:prstGeom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algn="ctr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000">
                    <a:ln>
                      <a:noFill/>
                    </a:ln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Clean the Data – Select relevant features, verify formats and ensure no missing data</a:t>
                </a:r>
                <a:endParaRPr lang="en-US" sz="120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1" name="Rounded Rectangle 40">
                <a:extLst>
                  <a:ext uri="{FF2B5EF4-FFF2-40B4-BE49-F238E27FC236}">
                    <a16:creationId xmlns:a16="http://schemas.microsoft.com/office/drawing/2014/main" id="{E2181B09-0FC8-C941-B242-8E2615B0DA94}"/>
                  </a:ext>
                </a:extLst>
              </p:cNvPr>
              <p:cNvSpPr/>
              <p:nvPr/>
            </p:nvSpPr>
            <p:spPr>
              <a:xfrm>
                <a:off x="4271375" y="0"/>
                <a:ext cx="1928495" cy="901404"/>
              </a:xfrm>
              <a:prstGeom prst="roundRect">
                <a:avLst/>
              </a:prstGeom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algn="ctr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000">
                    <a:ln>
                      <a:noFill/>
                    </a:ln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Evaluation and Validation of Data for fitment</a:t>
                </a:r>
                <a:endParaRPr lang="en-US" sz="120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2" name="Down Arrow 41">
                <a:extLst>
                  <a:ext uri="{FF2B5EF4-FFF2-40B4-BE49-F238E27FC236}">
                    <a16:creationId xmlns:a16="http://schemas.microsoft.com/office/drawing/2014/main" id="{02B5561A-AFD7-E742-8F70-F359C97F98FB}"/>
                  </a:ext>
                </a:extLst>
              </p:cNvPr>
              <p:cNvSpPr/>
              <p:nvPr/>
            </p:nvSpPr>
            <p:spPr>
              <a:xfrm>
                <a:off x="2906386" y="926926"/>
                <a:ext cx="349885" cy="237490"/>
              </a:xfrm>
              <a:prstGeom prst="downArrow">
                <a:avLst/>
              </a:prstGeom>
              <a:solidFill>
                <a:schemeClr val="bg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1C298AD9-FDD1-8042-A15D-16853E5C0B32}"/>
                </a:ext>
              </a:extLst>
            </p:cNvPr>
            <p:cNvGrpSpPr/>
            <p:nvPr/>
          </p:nvGrpSpPr>
          <p:grpSpPr>
            <a:xfrm>
              <a:off x="25052" y="989556"/>
              <a:ext cx="5539074" cy="961299"/>
              <a:chOff x="0" y="0"/>
              <a:chExt cx="6199756" cy="1164322"/>
            </a:xfrm>
          </p:grpSpPr>
          <p:sp>
            <p:nvSpPr>
              <p:cNvPr id="31" name="Rounded Rectangle 30">
                <a:extLst>
                  <a:ext uri="{FF2B5EF4-FFF2-40B4-BE49-F238E27FC236}">
                    <a16:creationId xmlns:a16="http://schemas.microsoft.com/office/drawing/2014/main" id="{73517353-2936-3D40-9DFB-F722D9F64008}"/>
                  </a:ext>
                </a:extLst>
              </p:cNvPr>
              <p:cNvSpPr/>
              <p:nvPr/>
            </p:nvSpPr>
            <p:spPr>
              <a:xfrm>
                <a:off x="0" y="0"/>
                <a:ext cx="2004046" cy="901343"/>
              </a:xfrm>
              <a:prstGeom prst="roundRect">
                <a:avLst/>
              </a:prstGeom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algn="ctr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00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Find Co-ordinates of Richmond using Nominatim API from geopy.geocoders library</a:t>
                </a:r>
                <a:endParaRPr lang="en-US" sz="120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marR="0" algn="ctr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000">
                    <a:ln>
                      <a:noFill/>
                    </a:ln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 </a:t>
                </a:r>
                <a:endParaRPr lang="en-US" sz="120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2" name="Rounded Rectangle 31">
                <a:extLst>
                  <a:ext uri="{FF2B5EF4-FFF2-40B4-BE49-F238E27FC236}">
                    <a16:creationId xmlns:a16="http://schemas.microsoft.com/office/drawing/2014/main" id="{F894658D-BA3D-FA4A-9F62-6DC213243F65}"/>
                  </a:ext>
                </a:extLst>
              </p:cNvPr>
              <p:cNvSpPr/>
              <p:nvPr/>
            </p:nvSpPr>
            <p:spPr>
              <a:xfrm>
                <a:off x="2154477" y="0"/>
                <a:ext cx="1978544" cy="901343"/>
              </a:xfrm>
              <a:prstGeom prst="roundRect">
                <a:avLst/>
              </a:prstGeom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90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Plot Map of Areas of the 3 Counties in Richmond that are considered</a:t>
                </a:r>
                <a:endParaRPr lang="en-US" sz="120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" name="Rounded Rectangle 32">
                <a:extLst>
                  <a:ext uri="{FF2B5EF4-FFF2-40B4-BE49-F238E27FC236}">
                    <a16:creationId xmlns:a16="http://schemas.microsoft.com/office/drawing/2014/main" id="{B969437D-F011-3046-9F42-6D74BFD7DC4A}"/>
                  </a:ext>
                </a:extLst>
              </p:cNvPr>
              <p:cNvSpPr/>
              <p:nvPr/>
            </p:nvSpPr>
            <p:spPr>
              <a:xfrm>
                <a:off x="4271375" y="0"/>
                <a:ext cx="1928381" cy="901047"/>
              </a:xfrm>
              <a:prstGeom prst="roundRect">
                <a:avLst/>
              </a:prstGeom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algn="ctr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00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Visual Evaluation and Validation of Data for fitment for the Data Science Analysis</a:t>
                </a:r>
                <a:endParaRPr lang="en-US" sz="120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4" name="Down Arrow 33">
                <a:extLst>
                  <a:ext uri="{FF2B5EF4-FFF2-40B4-BE49-F238E27FC236}">
                    <a16:creationId xmlns:a16="http://schemas.microsoft.com/office/drawing/2014/main" id="{A02C59D3-7EA0-C846-8AC2-1320DCF38146}"/>
                  </a:ext>
                </a:extLst>
              </p:cNvPr>
              <p:cNvSpPr/>
              <p:nvPr/>
            </p:nvSpPr>
            <p:spPr>
              <a:xfrm>
                <a:off x="2906386" y="926926"/>
                <a:ext cx="349864" cy="237396"/>
              </a:xfrm>
              <a:prstGeom prst="downArrow">
                <a:avLst/>
              </a:prstGeom>
              <a:solidFill>
                <a:schemeClr val="bg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cxnSp>
            <p:nvCxnSpPr>
              <p:cNvPr id="35" name="Straight Arrow Connector 34">
                <a:extLst>
                  <a:ext uri="{FF2B5EF4-FFF2-40B4-BE49-F238E27FC236}">
                    <a16:creationId xmlns:a16="http://schemas.microsoft.com/office/drawing/2014/main" id="{5E51F1E1-92B3-7144-B596-7E6A9CB8AB93}"/>
                  </a:ext>
                </a:extLst>
              </p:cNvPr>
              <p:cNvCxnSpPr/>
              <p:nvPr/>
            </p:nvCxnSpPr>
            <p:spPr>
              <a:xfrm>
                <a:off x="2004164" y="464332"/>
                <a:ext cx="150495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Arrow Connector 35">
                <a:extLst>
                  <a:ext uri="{FF2B5EF4-FFF2-40B4-BE49-F238E27FC236}">
                    <a16:creationId xmlns:a16="http://schemas.microsoft.com/office/drawing/2014/main" id="{C1B0EA53-31F4-C141-9442-34D41ED19DEA}"/>
                  </a:ext>
                </a:extLst>
              </p:cNvPr>
              <p:cNvCxnSpPr/>
              <p:nvPr/>
            </p:nvCxnSpPr>
            <p:spPr>
              <a:xfrm>
                <a:off x="4133589" y="501911"/>
                <a:ext cx="150495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B6A151D-E4AD-B64F-B3CE-36AA738A1E64}"/>
                </a:ext>
              </a:extLst>
            </p:cNvPr>
            <p:cNvGrpSpPr/>
            <p:nvPr/>
          </p:nvGrpSpPr>
          <p:grpSpPr>
            <a:xfrm>
              <a:off x="12526" y="1979112"/>
              <a:ext cx="5538605" cy="961299"/>
              <a:chOff x="0" y="0"/>
              <a:chExt cx="6199235" cy="1164322"/>
            </a:xfrm>
          </p:grpSpPr>
          <p:sp>
            <p:nvSpPr>
              <p:cNvPr id="25" name="Rounded Rectangle 24">
                <a:extLst>
                  <a:ext uri="{FF2B5EF4-FFF2-40B4-BE49-F238E27FC236}">
                    <a16:creationId xmlns:a16="http://schemas.microsoft.com/office/drawing/2014/main" id="{EC2A0F17-5AC5-E04D-B821-2890688F90F6}"/>
                  </a:ext>
                </a:extLst>
              </p:cNvPr>
              <p:cNvSpPr/>
              <p:nvPr/>
            </p:nvSpPr>
            <p:spPr>
              <a:xfrm>
                <a:off x="0" y="0"/>
                <a:ext cx="2004046" cy="901343"/>
              </a:xfrm>
              <a:prstGeom prst="roundRect">
                <a:avLst/>
              </a:prstGeom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algn="ctr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90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Using FourSquared API </a:t>
                </a:r>
                <a:endParaRPr lang="en-US" sz="120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marR="0" algn="ctr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90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Find venues for each area and their category field from JSON</a:t>
                </a:r>
                <a:endParaRPr lang="en-US" sz="120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marR="0" algn="ctr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90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Limit=100, Radius =500</a:t>
                </a:r>
                <a:endParaRPr lang="en-US" sz="120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marR="0" algn="ctr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00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 </a:t>
                </a:r>
                <a:endParaRPr lang="en-US" sz="120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marR="0" algn="ctr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000">
                    <a:ln>
                      <a:noFill/>
                    </a:ln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 </a:t>
                </a:r>
                <a:endParaRPr lang="en-US" sz="120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" name="Rounded Rectangle 25">
                <a:extLst>
                  <a:ext uri="{FF2B5EF4-FFF2-40B4-BE49-F238E27FC236}">
                    <a16:creationId xmlns:a16="http://schemas.microsoft.com/office/drawing/2014/main" id="{22FFEEA0-004F-624F-9EDB-E7488A0D251B}"/>
                  </a:ext>
                </a:extLst>
              </p:cNvPr>
              <p:cNvSpPr/>
              <p:nvPr/>
            </p:nvSpPr>
            <p:spPr>
              <a:xfrm>
                <a:off x="2154477" y="0"/>
                <a:ext cx="1978025" cy="901065"/>
              </a:xfrm>
              <a:prstGeom prst="roundRect">
                <a:avLst/>
              </a:prstGeom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algn="ctr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90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Clean the dataset and prepare for One Hot Encoding Logic</a:t>
                </a:r>
                <a:endParaRPr lang="en-US" sz="120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marR="0" algn="ctr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000">
                    <a:ln>
                      <a:noFill/>
                    </a:ln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 </a:t>
                </a:r>
                <a:endParaRPr lang="en-US" sz="120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" name="Rounded Rectangle 26">
                <a:extLst>
                  <a:ext uri="{FF2B5EF4-FFF2-40B4-BE49-F238E27FC236}">
                    <a16:creationId xmlns:a16="http://schemas.microsoft.com/office/drawing/2014/main" id="{5B501625-2754-B949-B733-B6DE28A927B5}"/>
                  </a:ext>
                </a:extLst>
              </p:cNvPr>
              <p:cNvSpPr/>
              <p:nvPr/>
            </p:nvSpPr>
            <p:spPr>
              <a:xfrm>
                <a:off x="4271375" y="0"/>
                <a:ext cx="1927860" cy="900430"/>
              </a:xfrm>
              <a:prstGeom prst="roundRect">
                <a:avLst/>
              </a:prstGeom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algn="ctr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90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Apply One Hot Encoding</a:t>
                </a:r>
                <a:endParaRPr lang="en-US" sz="120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marR="0" algn="ctr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00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 </a:t>
                </a:r>
                <a:endParaRPr lang="en-US" sz="120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" name="Down Arrow 27">
                <a:extLst>
                  <a:ext uri="{FF2B5EF4-FFF2-40B4-BE49-F238E27FC236}">
                    <a16:creationId xmlns:a16="http://schemas.microsoft.com/office/drawing/2014/main" id="{419DDA64-F04C-1247-9ECE-768EB778294B}"/>
                  </a:ext>
                </a:extLst>
              </p:cNvPr>
              <p:cNvSpPr/>
              <p:nvPr/>
            </p:nvSpPr>
            <p:spPr>
              <a:xfrm>
                <a:off x="2906386" y="926926"/>
                <a:ext cx="349864" cy="237396"/>
              </a:xfrm>
              <a:prstGeom prst="downArrow">
                <a:avLst/>
              </a:prstGeom>
              <a:solidFill>
                <a:schemeClr val="bg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0F98145B-3E5B-E74B-AC87-C33CCCBFA0C2}"/>
                  </a:ext>
                </a:extLst>
              </p:cNvPr>
              <p:cNvCxnSpPr/>
              <p:nvPr/>
            </p:nvCxnSpPr>
            <p:spPr>
              <a:xfrm>
                <a:off x="2004164" y="451807"/>
                <a:ext cx="14986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6055A5CA-671F-1D46-8707-E788F7A20237}"/>
                  </a:ext>
                </a:extLst>
              </p:cNvPr>
              <p:cNvCxnSpPr/>
              <p:nvPr/>
            </p:nvCxnSpPr>
            <p:spPr>
              <a:xfrm>
                <a:off x="4133589" y="489385"/>
                <a:ext cx="14986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70351946-B20C-2543-BAEF-F08FDA098D52}"/>
                </a:ext>
              </a:extLst>
            </p:cNvPr>
            <p:cNvGrpSpPr/>
            <p:nvPr/>
          </p:nvGrpSpPr>
          <p:grpSpPr>
            <a:xfrm>
              <a:off x="0" y="2956142"/>
              <a:ext cx="5538281" cy="960997"/>
              <a:chOff x="0" y="0"/>
              <a:chExt cx="6199235" cy="1164322"/>
            </a:xfrm>
          </p:grpSpPr>
          <p:sp>
            <p:nvSpPr>
              <p:cNvPr id="19" name="Rounded Rectangle 18">
                <a:extLst>
                  <a:ext uri="{FF2B5EF4-FFF2-40B4-BE49-F238E27FC236}">
                    <a16:creationId xmlns:a16="http://schemas.microsoft.com/office/drawing/2014/main" id="{2B23B171-3751-5049-A382-1B74C5A3A405}"/>
                  </a:ext>
                </a:extLst>
              </p:cNvPr>
              <p:cNvSpPr/>
              <p:nvPr/>
            </p:nvSpPr>
            <p:spPr>
              <a:xfrm>
                <a:off x="0" y="0"/>
                <a:ext cx="2004046" cy="901343"/>
              </a:xfrm>
              <a:prstGeom prst="roundRect">
                <a:avLst/>
              </a:prstGeom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algn="ctr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90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Clean Data Again to prepare for k-means clustering- Group for each Area the category type and then assign the mean value for category </a:t>
                </a:r>
                <a:endParaRPr lang="en-US" sz="120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marR="0" algn="ctr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000">
                    <a:ln>
                      <a:noFill/>
                    </a:ln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 </a:t>
                </a:r>
                <a:endParaRPr lang="en-US" sz="120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" name="Rounded Rectangle 19">
                <a:extLst>
                  <a:ext uri="{FF2B5EF4-FFF2-40B4-BE49-F238E27FC236}">
                    <a16:creationId xmlns:a16="http://schemas.microsoft.com/office/drawing/2014/main" id="{DF0892F6-30F9-9543-8A89-472856A6ED8C}"/>
                  </a:ext>
                </a:extLst>
              </p:cNvPr>
              <p:cNvSpPr/>
              <p:nvPr/>
            </p:nvSpPr>
            <p:spPr>
              <a:xfrm>
                <a:off x="2154477" y="0"/>
                <a:ext cx="1978025" cy="901065"/>
              </a:xfrm>
              <a:prstGeom prst="roundRect">
                <a:avLst/>
              </a:prstGeom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algn="ctr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90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Using the data frame apply </a:t>
                </a:r>
                <a:endParaRPr lang="en-US" sz="120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marR="0" algn="ctr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90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k-means clustering</a:t>
                </a:r>
                <a:endParaRPr lang="en-US" sz="120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marR="0" algn="ctr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000">
                    <a:ln>
                      <a:noFill/>
                    </a:ln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 </a:t>
                </a:r>
                <a:endParaRPr lang="en-US" sz="120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" name="Rounded Rectangle 20">
                <a:extLst>
                  <a:ext uri="{FF2B5EF4-FFF2-40B4-BE49-F238E27FC236}">
                    <a16:creationId xmlns:a16="http://schemas.microsoft.com/office/drawing/2014/main" id="{74D5622B-7B35-B840-AEFE-312AE8F4AF62}"/>
                  </a:ext>
                </a:extLst>
              </p:cNvPr>
              <p:cNvSpPr/>
              <p:nvPr/>
            </p:nvSpPr>
            <p:spPr>
              <a:xfrm>
                <a:off x="4271375" y="0"/>
                <a:ext cx="1927860" cy="900430"/>
              </a:xfrm>
              <a:prstGeom prst="roundRect">
                <a:avLst/>
              </a:prstGeom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algn="ctr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90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Filter areas with Pools and further analyze</a:t>
                </a:r>
                <a:endParaRPr lang="en-US" sz="120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marR="0" algn="ctr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00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 </a:t>
                </a:r>
                <a:endParaRPr lang="en-US" sz="120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" name="Down Arrow 21">
                <a:extLst>
                  <a:ext uri="{FF2B5EF4-FFF2-40B4-BE49-F238E27FC236}">
                    <a16:creationId xmlns:a16="http://schemas.microsoft.com/office/drawing/2014/main" id="{F3412C08-A597-9940-B709-EFD820892643}"/>
                  </a:ext>
                </a:extLst>
              </p:cNvPr>
              <p:cNvSpPr/>
              <p:nvPr/>
            </p:nvSpPr>
            <p:spPr>
              <a:xfrm>
                <a:off x="2906386" y="926926"/>
                <a:ext cx="349864" cy="237396"/>
              </a:xfrm>
              <a:prstGeom prst="downArrow">
                <a:avLst/>
              </a:prstGeom>
              <a:solidFill>
                <a:schemeClr val="bg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CE9875C8-5482-5441-BE16-C48B13E671D7}"/>
                  </a:ext>
                </a:extLst>
              </p:cNvPr>
              <p:cNvCxnSpPr/>
              <p:nvPr/>
            </p:nvCxnSpPr>
            <p:spPr>
              <a:xfrm>
                <a:off x="2004164" y="451807"/>
                <a:ext cx="14986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F82C73E9-421D-024F-B3A8-0305691ACC7C}"/>
                  </a:ext>
                </a:extLst>
              </p:cNvPr>
              <p:cNvCxnSpPr/>
              <p:nvPr/>
            </p:nvCxnSpPr>
            <p:spPr>
              <a:xfrm>
                <a:off x="4133589" y="489385"/>
                <a:ext cx="14986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8D993513-DF0E-8E4C-BED0-BAB6F0779AD8}"/>
                </a:ext>
              </a:extLst>
            </p:cNvPr>
            <p:cNvGrpSpPr/>
            <p:nvPr/>
          </p:nvGrpSpPr>
          <p:grpSpPr>
            <a:xfrm>
              <a:off x="0" y="3945698"/>
              <a:ext cx="5538281" cy="960997"/>
              <a:chOff x="0" y="0"/>
              <a:chExt cx="6199235" cy="1164322"/>
            </a:xfrm>
          </p:grpSpPr>
          <p:sp>
            <p:nvSpPr>
              <p:cNvPr id="13" name="Rounded Rectangle 12">
                <a:extLst>
                  <a:ext uri="{FF2B5EF4-FFF2-40B4-BE49-F238E27FC236}">
                    <a16:creationId xmlns:a16="http://schemas.microsoft.com/office/drawing/2014/main" id="{2179170E-7E24-F54F-B3CA-407A1B208BEE}"/>
                  </a:ext>
                </a:extLst>
              </p:cNvPr>
              <p:cNvSpPr/>
              <p:nvPr/>
            </p:nvSpPr>
            <p:spPr>
              <a:xfrm>
                <a:off x="0" y="0"/>
                <a:ext cx="2004046" cy="901343"/>
              </a:xfrm>
              <a:prstGeom prst="roundRect">
                <a:avLst/>
              </a:prstGeom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algn="ctr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90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Visualize the cluster on a Geo map using Folium and matplotlib and apply markers</a:t>
                </a:r>
                <a:endParaRPr lang="en-US" sz="120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marR="0" algn="ctr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000">
                    <a:ln>
                      <a:noFill/>
                    </a:ln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 </a:t>
                </a:r>
                <a:endParaRPr lang="en-US" sz="120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" name="Rounded Rectangle 13">
                <a:extLst>
                  <a:ext uri="{FF2B5EF4-FFF2-40B4-BE49-F238E27FC236}">
                    <a16:creationId xmlns:a16="http://schemas.microsoft.com/office/drawing/2014/main" id="{567763CB-A1D0-4547-8E91-984B3230570F}"/>
                  </a:ext>
                </a:extLst>
              </p:cNvPr>
              <p:cNvSpPr/>
              <p:nvPr/>
            </p:nvSpPr>
            <p:spPr>
              <a:xfrm>
                <a:off x="2154477" y="0"/>
                <a:ext cx="1978025" cy="901065"/>
              </a:xfrm>
              <a:prstGeom prst="roundRect">
                <a:avLst/>
              </a:prstGeom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algn="ctr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90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Find the Count of Pools for areas with Pools</a:t>
                </a:r>
                <a:endParaRPr lang="en-US" sz="120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" name="Rounded Rectangle 14">
                <a:extLst>
                  <a:ext uri="{FF2B5EF4-FFF2-40B4-BE49-F238E27FC236}">
                    <a16:creationId xmlns:a16="http://schemas.microsoft.com/office/drawing/2014/main" id="{F26F4627-53F2-6C43-851D-C6614C7F9194}"/>
                  </a:ext>
                </a:extLst>
              </p:cNvPr>
              <p:cNvSpPr/>
              <p:nvPr/>
            </p:nvSpPr>
            <p:spPr>
              <a:xfrm>
                <a:off x="4271375" y="0"/>
                <a:ext cx="1927860" cy="900430"/>
              </a:xfrm>
              <a:prstGeom prst="roundRect">
                <a:avLst/>
              </a:prstGeom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90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Get the ranking of Pools amongst the different venues in the Area</a:t>
                </a:r>
                <a:endParaRPr lang="en-US" sz="120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" name="Down Arrow 15">
                <a:extLst>
                  <a:ext uri="{FF2B5EF4-FFF2-40B4-BE49-F238E27FC236}">
                    <a16:creationId xmlns:a16="http://schemas.microsoft.com/office/drawing/2014/main" id="{27522664-DDCF-C04B-A473-5F651EEFBE80}"/>
                  </a:ext>
                </a:extLst>
              </p:cNvPr>
              <p:cNvSpPr/>
              <p:nvPr/>
            </p:nvSpPr>
            <p:spPr>
              <a:xfrm>
                <a:off x="2906386" y="926926"/>
                <a:ext cx="349864" cy="237396"/>
              </a:xfrm>
              <a:prstGeom prst="downArrow">
                <a:avLst/>
              </a:prstGeom>
              <a:solidFill>
                <a:schemeClr val="bg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42458F71-8D59-1C49-B5BC-949AEF7058E3}"/>
                  </a:ext>
                </a:extLst>
              </p:cNvPr>
              <p:cNvCxnSpPr/>
              <p:nvPr/>
            </p:nvCxnSpPr>
            <p:spPr>
              <a:xfrm>
                <a:off x="2004164" y="451807"/>
                <a:ext cx="14986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94C04A5C-43B3-8144-9044-E3D6CF77EE8E}"/>
                  </a:ext>
                </a:extLst>
              </p:cNvPr>
              <p:cNvCxnSpPr/>
              <p:nvPr/>
            </p:nvCxnSpPr>
            <p:spPr>
              <a:xfrm>
                <a:off x="4133589" y="489385"/>
                <a:ext cx="14986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F8A7ECB7-3EB3-6A4A-9207-96A4BE468193}"/>
                </a:ext>
              </a:extLst>
            </p:cNvPr>
            <p:cNvGrpSpPr/>
            <p:nvPr/>
          </p:nvGrpSpPr>
          <p:grpSpPr>
            <a:xfrm>
              <a:off x="1916483" y="4972833"/>
              <a:ext cx="1722314" cy="971580"/>
              <a:chOff x="0" y="0"/>
              <a:chExt cx="1927746" cy="1176773"/>
            </a:xfrm>
          </p:grpSpPr>
          <p:sp>
            <p:nvSpPr>
              <p:cNvPr id="11" name="Rounded Rectangle 10">
                <a:extLst>
                  <a:ext uri="{FF2B5EF4-FFF2-40B4-BE49-F238E27FC236}">
                    <a16:creationId xmlns:a16="http://schemas.microsoft.com/office/drawing/2014/main" id="{52FA890E-0DEF-6848-AD8E-DD79D634F738}"/>
                  </a:ext>
                </a:extLst>
              </p:cNvPr>
              <p:cNvSpPr/>
              <p:nvPr/>
            </p:nvSpPr>
            <p:spPr>
              <a:xfrm>
                <a:off x="0" y="0"/>
                <a:ext cx="1927746" cy="900146"/>
              </a:xfrm>
              <a:prstGeom prst="roundRect">
                <a:avLst/>
              </a:prstGeom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90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Create a result table with the 3 criteria – Cluster Label, Pool Count, Ranking of Pools</a:t>
                </a:r>
                <a:endParaRPr lang="en-US" sz="120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" name="Down Arrow 11">
                <a:extLst>
                  <a:ext uri="{FF2B5EF4-FFF2-40B4-BE49-F238E27FC236}">
                    <a16:creationId xmlns:a16="http://schemas.microsoft.com/office/drawing/2014/main" id="{86FDE849-E23B-BA4F-B8C1-00275CB79258}"/>
                  </a:ext>
                </a:extLst>
              </p:cNvPr>
              <p:cNvSpPr/>
              <p:nvPr/>
            </p:nvSpPr>
            <p:spPr>
              <a:xfrm>
                <a:off x="751910" y="939452"/>
                <a:ext cx="349843" cy="237321"/>
              </a:xfrm>
              <a:prstGeom prst="downArrow">
                <a:avLst/>
              </a:prstGeom>
              <a:solidFill>
                <a:schemeClr val="bg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</p:grp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D24B09DC-EB47-604E-AB67-56E89F12B8FF}"/>
                </a:ext>
              </a:extLst>
            </p:cNvPr>
            <p:cNvSpPr/>
            <p:nvPr/>
          </p:nvSpPr>
          <p:spPr>
            <a:xfrm>
              <a:off x="1903957" y="6012493"/>
              <a:ext cx="1721848" cy="742899"/>
            </a:xfrm>
            <a:prstGeom prst="roundRect">
              <a:avLst/>
            </a:prstGeom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en-US" sz="90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Final recommendation of the new Store Location</a:t>
              </a:r>
              <a:endParaRPr lang="en-US" sz="120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815378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Group 63">
            <a:extLst>
              <a:ext uri="{FF2B5EF4-FFF2-40B4-BE49-F238E27FC236}">
                <a16:creationId xmlns:a16="http://schemas.microsoft.com/office/drawing/2014/main" id="{2DAE3342-9DFC-49D4-B09C-25E310769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65" name="Freeform 5">
              <a:extLst>
                <a:ext uri="{FF2B5EF4-FFF2-40B4-BE49-F238E27FC236}">
                  <a16:creationId xmlns:a16="http://schemas.microsoft.com/office/drawing/2014/main" id="{E49E0D20-8423-4612-99A5-14AEF8F6BB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6" name="Freeform 6">
              <a:extLst>
                <a:ext uri="{FF2B5EF4-FFF2-40B4-BE49-F238E27FC236}">
                  <a16:creationId xmlns:a16="http://schemas.microsoft.com/office/drawing/2014/main" id="{57C2C108-5A30-48CA-9203-56747AEB7B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7" name="Freeform 7">
              <a:extLst>
                <a:ext uri="{FF2B5EF4-FFF2-40B4-BE49-F238E27FC236}">
                  <a16:creationId xmlns:a16="http://schemas.microsoft.com/office/drawing/2014/main" id="{1A343912-2EFC-408E-A862-5C9BF108DC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8" name="Freeform 8">
              <a:extLst>
                <a:ext uri="{FF2B5EF4-FFF2-40B4-BE49-F238E27FC236}">
                  <a16:creationId xmlns:a16="http://schemas.microsoft.com/office/drawing/2014/main" id="{AA50D1CF-9DAE-4CF6-B829-E66CEE9D57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9" name="Freeform 9">
              <a:extLst>
                <a:ext uri="{FF2B5EF4-FFF2-40B4-BE49-F238E27FC236}">
                  <a16:creationId xmlns:a16="http://schemas.microsoft.com/office/drawing/2014/main" id="{FE5799A4-0568-433E-BF41-752CF516AC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0" name="Freeform 10">
              <a:extLst>
                <a:ext uri="{FF2B5EF4-FFF2-40B4-BE49-F238E27FC236}">
                  <a16:creationId xmlns:a16="http://schemas.microsoft.com/office/drawing/2014/main" id="{CDBB86ED-F16F-4C28-BDD5-72D771176F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1" name="Freeform 11">
              <a:extLst>
                <a:ext uri="{FF2B5EF4-FFF2-40B4-BE49-F238E27FC236}">
                  <a16:creationId xmlns:a16="http://schemas.microsoft.com/office/drawing/2014/main" id="{3347939E-8B76-4CFC-B2EC-63A7E22783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2" name="Freeform 12">
              <a:extLst>
                <a:ext uri="{FF2B5EF4-FFF2-40B4-BE49-F238E27FC236}">
                  <a16:creationId xmlns:a16="http://schemas.microsoft.com/office/drawing/2014/main" id="{FA1DD132-02E4-4CD3-B496-BFF924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3" name="Freeform 13">
              <a:extLst>
                <a:ext uri="{FF2B5EF4-FFF2-40B4-BE49-F238E27FC236}">
                  <a16:creationId xmlns:a16="http://schemas.microsoft.com/office/drawing/2014/main" id="{710BDA52-A7D7-4E4E-9F36-EC8F983EAF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4" name="Freeform 14">
              <a:extLst>
                <a:ext uri="{FF2B5EF4-FFF2-40B4-BE49-F238E27FC236}">
                  <a16:creationId xmlns:a16="http://schemas.microsoft.com/office/drawing/2014/main" id="{B1BDF852-319F-42B8-9A50-7C9A9387CD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5" name="Freeform 15">
              <a:extLst>
                <a:ext uri="{FF2B5EF4-FFF2-40B4-BE49-F238E27FC236}">
                  <a16:creationId xmlns:a16="http://schemas.microsoft.com/office/drawing/2014/main" id="{3AACE376-C01E-4F1F-91B7-39D0274BFE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6" name="Freeform 16">
              <a:extLst>
                <a:ext uri="{FF2B5EF4-FFF2-40B4-BE49-F238E27FC236}">
                  <a16:creationId xmlns:a16="http://schemas.microsoft.com/office/drawing/2014/main" id="{7F612F4C-050E-459D-9771-ED088374A5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17">
              <a:extLst>
                <a:ext uri="{FF2B5EF4-FFF2-40B4-BE49-F238E27FC236}">
                  <a16:creationId xmlns:a16="http://schemas.microsoft.com/office/drawing/2014/main" id="{94E4211B-3E41-4905-8F4E-76811B9E57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18">
              <a:extLst>
                <a:ext uri="{FF2B5EF4-FFF2-40B4-BE49-F238E27FC236}">
                  <a16:creationId xmlns:a16="http://schemas.microsoft.com/office/drawing/2014/main" id="{6AEC87EE-0CB8-43DE-8FEB-4586A92E80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19">
              <a:extLst>
                <a:ext uri="{FF2B5EF4-FFF2-40B4-BE49-F238E27FC236}">
                  <a16:creationId xmlns:a16="http://schemas.microsoft.com/office/drawing/2014/main" id="{277C1C5D-7BDC-47E4-8B81-C3C4AE949B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20">
              <a:extLst>
                <a:ext uri="{FF2B5EF4-FFF2-40B4-BE49-F238E27FC236}">
                  <a16:creationId xmlns:a16="http://schemas.microsoft.com/office/drawing/2014/main" id="{7A2A6EF8-9768-4478-9CD3-DFA547CEFC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21">
              <a:extLst>
                <a:ext uri="{FF2B5EF4-FFF2-40B4-BE49-F238E27FC236}">
                  <a16:creationId xmlns:a16="http://schemas.microsoft.com/office/drawing/2014/main" id="{1FD9091C-E8FA-4ADA-937F-A74426ED1B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22">
              <a:extLst>
                <a:ext uri="{FF2B5EF4-FFF2-40B4-BE49-F238E27FC236}">
                  <a16:creationId xmlns:a16="http://schemas.microsoft.com/office/drawing/2014/main" id="{B69923E7-63C4-47CE-956E-09D384D4FE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23">
              <a:extLst>
                <a:ext uri="{FF2B5EF4-FFF2-40B4-BE49-F238E27FC236}">
                  <a16:creationId xmlns:a16="http://schemas.microsoft.com/office/drawing/2014/main" id="{A2576784-872E-494C-A041-0E346226B7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B54F73D8-62C2-4127-9D19-01219BBB9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CFD8CA02-9BE5-4B82-8129-6EF618402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87" name="Isosceles Triangle 86">
              <a:extLst>
                <a:ext uri="{FF2B5EF4-FFF2-40B4-BE49-F238E27FC236}">
                  <a16:creationId xmlns:a16="http://schemas.microsoft.com/office/drawing/2014/main" id="{01515E68-030C-4313-B300-35253163D3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1937725F-1DDF-4225-937E-106DBB047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90" name="Rectangle 89">
            <a:extLst>
              <a:ext uri="{FF2B5EF4-FFF2-40B4-BE49-F238E27FC236}">
                <a16:creationId xmlns:a16="http://schemas.microsoft.com/office/drawing/2014/main" id="{DA04DBF5-8916-4A95-8F12-870B9CFB92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id="{073762E0-2DD8-45BD-9EB6-CA5154A51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93" name="Freeform 5">
              <a:extLst>
                <a:ext uri="{FF2B5EF4-FFF2-40B4-BE49-F238E27FC236}">
                  <a16:creationId xmlns:a16="http://schemas.microsoft.com/office/drawing/2014/main" id="{B9FD3837-AEE7-4B5B-82B3-3951DE1B68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>
                <a:gd name="T0" fmla="*/ 1752 w 2038"/>
                <a:gd name="T1" fmla="*/ 1169 h 1169"/>
                <a:gd name="T2" fmla="*/ 1487 w 2038"/>
                <a:gd name="T3" fmla="*/ 334 h 1169"/>
                <a:gd name="T4" fmla="*/ 860 w 2038"/>
                <a:gd name="T5" fmla="*/ 22 h 1169"/>
                <a:gd name="T6" fmla="*/ 199 w 2038"/>
                <a:gd name="T7" fmla="*/ 318 h 1169"/>
                <a:gd name="T8" fmla="*/ 399 w 2038"/>
                <a:gd name="T9" fmla="*/ 1165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Freeform 6">
              <a:extLst>
                <a:ext uri="{FF2B5EF4-FFF2-40B4-BE49-F238E27FC236}">
                  <a16:creationId xmlns:a16="http://schemas.microsoft.com/office/drawing/2014/main" id="{F778B3BD-7B76-4989-BB6C-F50B089C34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>
                <a:gd name="T0" fmla="*/ 1025 w 1549"/>
                <a:gd name="T1" fmla="*/ 1016 h 1017"/>
                <a:gd name="T2" fmla="*/ 1443 w 1549"/>
                <a:gd name="T3" fmla="*/ 592 h 1017"/>
                <a:gd name="T4" fmla="*/ 782 w 1549"/>
                <a:gd name="T5" fmla="*/ 53 h 1017"/>
                <a:gd name="T6" fmla="*/ 150 w 1549"/>
                <a:gd name="T7" fmla="*/ 329 h 1017"/>
                <a:gd name="T8" fmla="*/ 477 w 1549"/>
                <a:gd name="T9" fmla="*/ 101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7">
              <a:extLst>
                <a:ext uri="{FF2B5EF4-FFF2-40B4-BE49-F238E27FC236}">
                  <a16:creationId xmlns:a16="http://schemas.microsoft.com/office/drawing/2014/main" id="{DC77AAC1-76D2-46B0-AE46-91C8C3AC57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>
                <a:gd name="T0" fmla="*/ 1302 w 1688"/>
                <a:gd name="T1" fmla="*/ 1066 h 1066"/>
                <a:gd name="T2" fmla="*/ 1613 w 1688"/>
                <a:gd name="T3" fmla="*/ 850 h 1066"/>
                <a:gd name="T4" fmla="*/ 1517 w 1688"/>
                <a:gd name="T5" fmla="*/ 471 h 1066"/>
                <a:gd name="T6" fmla="*/ 798 w 1688"/>
                <a:gd name="T7" fmla="*/ 28 h 1066"/>
                <a:gd name="T8" fmla="*/ 181 w 1688"/>
                <a:gd name="T9" fmla="*/ 333 h 1066"/>
                <a:gd name="T10" fmla="*/ 420 w 1688"/>
                <a:gd name="T11" fmla="*/ 1066 h 1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8">
              <a:extLst>
                <a:ext uri="{FF2B5EF4-FFF2-40B4-BE49-F238E27FC236}">
                  <a16:creationId xmlns:a16="http://schemas.microsoft.com/office/drawing/2014/main" id="{1BB54049-1401-43CD-A970-1E026BD5CB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>
                <a:gd name="T0" fmla="*/ 1873 w 2171"/>
                <a:gd name="T1" fmla="*/ 1326 h 1326"/>
                <a:gd name="T2" fmla="*/ 1609 w 2171"/>
                <a:gd name="T3" fmla="*/ 473 h 1326"/>
                <a:gd name="T4" fmla="*/ 880 w 2171"/>
                <a:gd name="T5" fmla="*/ 63 h 1326"/>
                <a:gd name="T6" fmla="*/ 0 w 2171"/>
                <a:gd name="T7" fmla="*/ 423 h 1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9">
              <a:extLst>
                <a:ext uri="{FF2B5EF4-FFF2-40B4-BE49-F238E27FC236}">
                  <a16:creationId xmlns:a16="http://schemas.microsoft.com/office/drawing/2014/main" id="{55EDB9E9-84DE-4BC8-9D3C-A02B90B962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>
                <a:gd name="T0" fmla="*/ 0 w 106"/>
                <a:gd name="T1" fmla="*/ 0 h 143"/>
                <a:gd name="T2" fmla="*/ 106 w 106"/>
                <a:gd name="T3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10">
              <a:extLst>
                <a:ext uri="{FF2B5EF4-FFF2-40B4-BE49-F238E27FC236}">
                  <a16:creationId xmlns:a16="http://schemas.microsoft.com/office/drawing/2014/main" id="{2C96582F-8723-44BC-BDC1-62D8FBDE3D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>
                <a:gd name="T0" fmla="*/ 2046 w 2330"/>
                <a:gd name="T1" fmla="*/ 1452 h 1452"/>
                <a:gd name="T2" fmla="*/ 1813 w 2330"/>
                <a:gd name="T3" fmla="*/ 601 h 1452"/>
                <a:gd name="T4" fmla="*/ 956 w 2330"/>
                <a:gd name="T5" fmla="*/ 97 h 1452"/>
                <a:gd name="T6" fmla="*/ 0 w 2330"/>
                <a:gd name="T7" fmla="*/ 366 h 1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11">
              <a:extLst>
                <a:ext uri="{FF2B5EF4-FFF2-40B4-BE49-F238E27FC236}">
                  <a16:creationId xmlns:a16="http://schemas.microsoft.com/office/drawing/2014/main" id="{DC381B08-A485-45D0-8C29-C2AB10B04B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>
                <a:gd name="T0" fmla="*/ 1094 w 1216"/>
                <a:gd name="T1" fmla="*/ 1436 h 1436"/>
                <a:gd name="T2" fmla="*/ 709 w 1216"/>
                <a:gd name="T3" fmla="*/ 551 h 1436"/>
                <a:gd name="T4" fmla="*/ 0 w 1216"/>
                <a:gd name="T5" fmla="*/ 0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12">
              <a:extLst>
                <a:ext uri="{FF2B5EF4-FFF2-40B4-BE49-F238E27FC236}">
                  <a16:creationId xmlns:a16="http://schemas.microsoft.com/office/drawing/2014/main" id="{DBB2158D-DAF7-4689-A44E-3E5032B886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>
                <a:gd name="T0" fmla="*/ 222 w 222"/>
                <a:gd name="T1" fmla="*/ 0 h 129"/>
                <a:gd name="T2" fmla="*/ 0 w 222"/>
                <a:gd name="T3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13">
              <a:extLst>
                <a:ext uri="{FF2B5EF4-FFF2-40B4-BE49-F238E27FC236}">
                  <a16:creationId xmlns:a16="http://schemas.microsoft.com/office/drawing/2014/main" id="{5AC96EEC-F774-41C8-8679-C1217EC5E1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>
                <a:gd name="T0" fmla="*/ 1067 w 1174"/>
                <a:gd name="T1" fmla="*/ 1440 h 1440"/>
                <a:gd name="T2" fmla="*/ 698 w 1174"/>
                <a:gd name="T3" fmla="*/ 577 h 1440"/>
                <a:gd name="T4" fmla="*/ 0 w 1174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Freeform 14">
              <a:extLst>
                <a:ext uri="{FF2B5EF4-FFF2-40B4-BE49-F238E27FC236}">
                  <a16:creationId xmlns:a16="http://schemas.microsoft.com/office/drawing/2014/main" id="{ED08285C-CDBB-4DD6-A69D-4432B668AE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>
                <a:gd name="T0" fmla="*/ 125 w 125"/>
                <a:gd name="T1" fmla="*/ 0 h 74"/>
                <a:gd name="T2" fmla="*/ 0 w 125"/>
                <a:gd name="T3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Freeform 15">
              <a:extLst>
                <a:ext uri="{FF2B5EF4-FFF2-40B4-BE49-F238E27FC236}">
                  <a16:creationId xmlns:a16="http://schemas.microsoft.com/office/drawing/2014/main" id="{87BB7B9B-327A-4D4D-AB93-11CB044ACA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>
                <a:gd name="T0" fmla="*/ 1056 w 1155"/>
                <a:gd name="T1" fmla="*/ 1440 h 1440"/>
                <a:gd name="T2" fmla="*/ 686 w 1155"/>
                <a:gd name="T3" fmla="*/ 580 h 1440"/>
                <a:gd name="T4" fmla="*/ 0 w 1155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16">
              <a:extLst>
                <a:ext uri="{FF2B5EF4-FFF2-40B4-BE49-F238E27FC236}">
                  <a16:creationId xmlns:a16="http://schemas.microsoft.com/office/drawing/2014/main" id="{360F57D7-4501-41A6-BA54-99E121136F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>
                <a:gd name="T0" fmla="*/ 75 w 75"/>
                <a:gd name="T1" fmla="*/ 0 h 45"/>
                <a:gd name="T2" fmla="*/ 0 w 75"/>
                <a:gd name="T3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17">
              <a:extLst>
                <a:ext uri="{FF2B5EF4-FFF2-40B4-BE49-F238E27FC236}">
                  <a16:creationId xmlns:a16="http://schemas.microsoft.com/office/drawing/2014/main" id="{C37AD4AC-CE9F-4C58-A4E2-D48E2FA821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>
                <a:gd name="T0" fmla="*/ 1053 w 1160"/>
                <a:gd name="T1" fmla="*/ 1441 h 1441"/>
                <a:gd name="T2" fmla="*/ 705 w 1160"/>
                <a:gd name="T3" fmla="*/ 599 h 1441"/>
                <a:gd name="T4" fmla="*/ 0 w 1160"/>
                <a:gd name="T5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18">
              <a:extLst>
                <a:ext uri="{FF2B5EF4-FFF2-40B4-BE49-F238E27FC236}">
                  <a16:creationId xmlns:a16="http://schemas.microsoft.com/office/drawing/2014/main" id="{15EE3167-7FBB-48A3-8450-E72B525E8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>
                <a:gd name="T0" fmla="*/ 1040 w 1137"/>
                <a:gd name="T1" fmla="*/ 1440 h 1440"/>
                <a:gd name="T2" fmla="*/ 698 w 1137"/>
                <a:gd name="T3" fmla="*/ 611 h 1440"/>
                <a:gd name="T4" fmla="*/ 0 w 1137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19">
              <a:extLst>
                <a:ext uri="{FF2B5EF4-FFF2-40B4-BE49-F238E27FC236}">
                  <a16:creationId xmlns:a16="http://schemas.microsoft.com/office/drawing/2014/main" id="{C23095D8-5DD6-4F0A-BD74-ED5FB47F9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>
                <a:gd name="T0" fmla="*/ 1011 w 1058"/>
                <a:gd name="T1" fmla="*/ 1439 h 1439"/>
                <a:gd name="T2" fmla="*/ 648 w 1058"/>
                <a:gd name="T3" fmla="*/ 617 h 1439"/>
                <a:gd name="T4" fmla="*/ 0 w 1058"/>
                <a:gd name="T5" fmla="*/ 0 h 1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20">
              <a:extLst>
                <a:ext uri="{FF2B5EF4-FFF2-40B4-BE49-F238E27FC236}">
                  <a16:creationId xmlns:a16="http://schemas.microsoft.com/office/drawing/2014/main" id="{2A1F0E1B-819A-4255-B8AF-081106162B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>
                <a:gd name="T0" fmla="*/ 718 w 718"/>
                <a:gd name="T1" fmla="*/ 575 h 575"/>
                <a:gd name="T2" fmla="*/ 0 w 718"/>
                <a:gd name="T3" fmla="*/ 0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21">
              <a:extLst>
                <a:ext uri="{FF2B5EF4-FFF2-40B4-BE49-F238E27FC236}">
                  <a16:creationId xmlns:a16="http://schemas.microsoft.com/office/drawing/2014/main" id="{B167A410-29E3-4850-BEDC-B1362187FB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>
                <a:gd name="T0" fmla="*/ 620 w 620"/>
                <a:gd name="T1" fmla="*/ 536 h 536"/>
                <a:gd name="T2" fmla="*/ 0 w 620"/>
                <a:gd name="T3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Freeform 22">
              <a:extLst>
                <a:ext uri="{FF2B5EF4-FFF2-40B4-BE49-F238E27FC236}">
                  <a16:creationId xmlns:a16="http://schemas.microsoft.com/office/drawing/2014/main" id="{C809901A-3E02-4D2E-93C9-3F527EE975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>
                <a:gd name="T0" fmla="*/ 0 w 455"/>
                <a:gd name="T1" fmla="*/ 0 h 285"/>
                <a:gd name="T2" fmla="*/ 455 w 455"/>
                <a:gd name="T3" fmla="*/ 28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Freeform 23">
              <a:extLst>
                <a:ext uri="{FF2B5EF4-FFF2-40B4-BE49-F238E27FC236}">
                  <a16:creationId xmlns:a16="http://schemas.microsoft.com/office/drawing/2014/main" id="{6CD60056-ABC2-4076-B99B-A10B08D5F0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>
                <a:gd name="T0" fmla="*/ 0 w 188"/>
                <a:gd name="T1" fmla="*/ 0 h 112"/>
                <a:gd name="T2" fmla="*/ 188 w 188"/>
                <a:gd name="T3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DA5C2830-7097-EF4F-9655-1C38CCF90D2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640444" y="10"/>
            <a:ext cx="6910809" cy="4120995"/>
          </a:xfrm>
          <a:prstGeom prst="rect">
            <a:avLst/>
          </a:prstGeom>
          <a:ln w="12700">
            <a:noFill/>
          </a:ln>
        </p:spPr>
      </p:pic>
      <p:grpSp>
        <p:nvGrpSpPr>
          <p:cNvPr id="113" name="Group 112">
            <a:extLst>
              <a:ext uri="{FF2B5EF4-FFF2-40B4-BE49-F238E27FC236}">
                <a16:creationId xmlns:a16="http://schemas.microsoft.com/office/drawing/2014/main" id="{D47EAB90-DF6D-419E-92FC-8F9B900DA3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4206292"/>
            <a:ext cx="12192755" cy="1771275"/>
            <a:chOff x="1" y="3893141"/>
            <a:chExt cx="12192755" cy="1771275"/>
          </a:xfrm>
        </p:grpSpPr>
        <p:sp>
          <p:nvSpPr>
            <p:cNvPr id="114" name="Isosceles Triangle 39">
              <a:extLst>
                <a:ext uri="{FF2B5EF4-FFF2-40B4-BE49-F238E27FC236}">
                  <a16:creationId xmlns:a16="http://schemas.microsoft.com/office/drawing/2014/main" id="{631BC384-797E-4F79-A628-36053708BC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91972066-EBE9-40A7-9650-AF6A838AC7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3893141"/>
              <a:ext cx="12192755" cy="142021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CD84FA0-28B2-0A46-8BC5-3BA35B088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3982" y="4293388"/>
            <a:ext cx="8833655" cy="727748"/>
          </a:xfrm>
        </p:spPr>
        <p:txBody>
          <a:bodyPr vert="horz" lIns="228600" tIns="228600" rIns="228600" bIns="0" rtlCol="0" anchor="b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3700" dirty="0"/>
              <a:t>Visualization of 190 Areas in Richmond, VA</a:t>
            </a:r>
          </a:p>
        </p:txBody>
      </p:sp>
    </p:spTree>
    <p:extLst>
      <p:ext uri="{BB962C8B-B14F-4D97-AF65-F5344CB8AC3E}">
        <p14:creationId xmlns:p14="http://schemas.microsoft.com/office/powerpoint/2010/main" val="1121338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oup 60">
            <a:extLst>
              <a:ext uri="{FF2B5EF4-FFF2-40B4-BE49-F238E27FC236}">
                <a16:creationId xmlns:a16="http://schemas.microsoft.com/office/drawing/2014/main" id="{2DAE3342-9DFC-49D4-B09C-25E310769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62" name="Freeform 5">
              <a:extLst>
                <a:ext uri="{FF2B5EF4-FFF2-40B4-BE49-F238E27FC236}">
                  <a16:creationId xmlns:a16="http://schemas.microsoft.com/office/drawing/2014/main" id="{E49E0D20-8423-4612-99A5-14AEF8F6BB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3" name="Freeform 6">
              <a:extLst>
                <a:ext uri="{FF2B5EF4-FFF2-40B4-BE49-F238E27FC236}">
                  <a16:creationId xmlns:a16="http://schemas.microsoft.com/office/drawing/2014/main" id="{57C2C108-5A30-48CA-9203-56747AEB7B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4" name="Freeform 7">
              <a:extLst>
                <a:ext uri="{FF2B5EF4-FFF2-40B4-BE49-F238E27FC236}">
                  <a16:creationId xmlns:a16="http://schemas.microsoft.com/office/drawing/2014/main" id="{1A343912-2EFC-408E-A862-5C9BF108DC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5" name="Freeform 8">
              <a:extLst>
                <a:ext uri="{FF2B5EF4-FFF2-40B4-BE49-F238E27FC236}">
                  <a16:creationId xmlns:a16="http://schemas.microsoft.com/office/drawing/2014/main" id="{AA50D1CF-9DAE-4CF6-B829-E66CEE9D57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6" name="Freeform 9">
              <a:extLst>
                <a:ext uri="{FF2B5EF4-FFF2-40B4-BE49-F238E27FC236}">
                  <a16:creationId xmlns:a16="http://schemas.microsoft.com/office/drawing/2014/main" id="{FE5799A4-0568-433E-BF41-752CF516AC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7" name="Freeform 10">
              <a:extLst>
                <a:ext uri="{FF2B5EF4-FFF2-40B4-BE49-F238E27FC236}">
                  <a16:creationId xmlns:a16="http://schemas.microsoft.com/office/drawing/2014/main" id="{CDBB86ED-F16F-4C28-BDD5-72D771176F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8" name="Freeform 11">
              <a:extLst>
                <a:ext uri="{FF2B5EF4-FFF2-40B4-BE49-F238E27FC236}">
                  <a16:creationId xmlns:a16="http://schemas.microsoft.com/office/drawing/2014/main" id="{3347939E-8B76-4CFC-B2EC-63A7E22783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9" name="Freeform 12">
              <a:extLst>
                <a:ext uri="{FF2B5EF4-FFF2-40B4-BE49-F238E27FC236}">
                  <a16:creationId xmlns:a16="http://schemas.microsoft.com/office/drawing/2014/main" id="{FA1DD132-02E4-4CD3-B496-BFF924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0" name="Freeform 13">
              <a:extLst>
                <a:ext uri="{FF2B5EF4-FFF2-40B4-BE49-F238E27FC236}">
                  <a16:creationId xmlns:a16="http://schemas.microsoft.com/office/drawing/2014/main" id="{710BDA52-A7D7-4E4E-9F36-EC8F983EAF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1" name="Freeform 14">
              <a:extLst>
                <a:ext uri="{FF2B5EF4-FFF2-40B4-BE49-F238E27FC236}">
                  <a16:creationId xmlns:a16="http://schemas.microsoft.com/office/drawing/2014/main" id="{B1BDF852-319F-42B8-9A50-7C9A9387CD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2" name="Freeform 15">
              <a:extLst>
                <a:ext uri="{FF2B5EF4-FFF2-40B4-BE49-F238E27FC236}">
                  <a16:creationId xmlns:a16="http://schemas.microsoft.com/office/drawing/2014/main" id="{3AACE376-C01E-4F1F-91B7-39D0274BFE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3" name="Freeform 16">
              <a:extLst>
                <a:ext uri="{FF2B5EF4-FFF2-40B4-BE49-F238E27FC236}">
                  <a16:creationId xmlns:a16="http://schemas.microsoft.com/office/drawing/2014/main" id="{7F612F4C-050E-459D-9771-ED088374A5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4" name="Freeform 17">
              <a:extLst>
                <a:ext uri="{FF2B5EF4-FFF2-40B4-BE49-F238E27FC236}">
                  <a16:creationId xmlns:a16="http://schemas.microsoft.com/office/drawing/2014/main" id="{94E4211B-3E41-4905-8F4E-76811B9E57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5" name="Freeform 18">
              <a:extLst>
                <a:ext uri="{FF2B5EF4-FFF2-40B4-BE49-F238E27FC236}">
                  <a16:creationId xmlns:a16="http://schemas.microsoft.com/office/drawing/2014/main" id="{6AEC87EE-0CB8-43DE-8FEB-4586A92E80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6" name="Freeform 19">
              <a:extLst>
                <a:ext uri="{FF2B5EF4-FFF2-40B4-BE49-F238E27FC236}">
                  <a16:creationId xmlns:a16="http://schemas.microsoft.com/office/drawing/2014/main" id="{277C1C5D-7BDC-47E4-8B81-C3C4AE949B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20">
              <a:extLst>
                <a:ext uri="{FF2B5EF4-FFF2-40B4-BE49-F238E27FC236}">
                  <a16:creationId xmlns:a16="http://schemas.microsoft.com/office/drawing/2014/main" id="{7A2A6EF8-9768-4478-9CD3-DFA547CEFC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21">
              <a:extLst>
                <a:ext uri="{FF2B5EF4-FFF2-40B4-BE49-F238E27FC236}">
                  <a16:creationId xmlns:a16="http://schemas.microsoft.com/office/drawing/2014/main" id="{1FD9091C-E8FA-4ADA-937F-A74426ED1B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22">
              <a:extLst>
                <a:ext uri="{FF2B5EF4-FFF2-40B4-BE49-F238E27FC236}">
                  <a16:creationId xmlns:a16="http://schemas.microsoft.com/office/drawing/2014/main" id="{B69923E7-63C4-47CE-956E-09D384D4FE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23">
              <a:extLst>
                <a:ext uri="{FF2B5EF4-FFF2-40B4-BE49-F238E27FC236}">
                  <a16:creationId xmlns:a16="http://schemas.microsoft.com/office/drawing/2014/main" id="{A2576784-872E-494C-A041-0E346226B7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B54F73D8-62C2-4127-9D19-01219BBB9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CFD8CA02-9BE5-4B82-8129-6EF618402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84" name="Isosceles Triangle 83">
              <a:extLst>
                <a:ext uri="{FF2B5EF4-FFF2-40B4-BE49-F238E27FC236}">
                  <a16:creationId xmlns:a16="http://schemas.microsoft.com/office/drawing/2014/main" id="{01515E68-030C-4313-B300-35253163D3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1937725F-1DDF-4225-937E-106DBB047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87" name="Rectangle 86">
            <a:extLst>
              <a:ext uri="{FF2B5EF4-FFF2-40B4-BE49-F238E27FC236}">
                <a16:creationId xmlns:a16="http://schemas.microsoft.com/office/drawing/2014/main" id="{DA04DBF5-8916-4A95-8F12-870B9CFB92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073762E0-2DD8-45BD-9EB6-CA5154A51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90" name="Freeform 5">
              <a:extLst>
                <a:ext uri="{FF2B5EF4-FFF2-40B4-BE49-F238E27FC236}">
                  <a16:creationId xmlns:a16="http://schemas.microsoft.com/office/drawing/2014/main" id="{B9FD3837-AEE7-4B5B-82B3-3951DE1B68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>
                <a:gd name="T0" fmla="*/ 1752 w 2038"/>
                <a:gd name="T1" fmla="*/ 1169 h 1169"/>
                <a:gd name="T2" fmla="*/ 1487 w 2038"/>
                <a:gd name="T3" fmla="*/ 334 h 1169"/>
                <a:gd name="T4" fmla="*/ 860 w 2038"/>
                <a:gd name="T5" fmla="*/ 22 h 1169"/>
                <a:gd name="T6" fmla="*/ 199 w 2038"/>
                <a:gd name="T7" fmla="*/ 318 h 1169"/>
                <a:gd name="T8" fmla="*/ 399 w 2038"/>
                <a:gd name="T9" fmla="*/ 1165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 6">
              <a:extLst>
                <a:ext uri="{FF2B5EF4-FFF2-40B4-BE49-F238E27FC236}">
                  <a16:creationId xmlns:a16="http://schemas.microsoft.com/office/drawing/2014/main" id="{F778B3BD-7B76-4989-BB6C-F50B089C34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>
                <a:gd name="T0" fmla="*/ 1025 w 1549"/>
                <a:gd name="T1" fmla="*/ 1016 h 1017"/>
                <a:gd name="T2" fmla="*/ 1443 w 1549"/>
                <a:gd name="T3" fmla="*/ 592 h 1017"/>
                <a:gd name="T4" fmla="*/ 782 w 1549"/>
                <a:gd name="T5" fmla="*/ 53 h 1017"/>
                <a:gd name="T6" fmla="*/ 150 w 1549"/>
                <a:gd name="T7" fmla="*/ 329 h 1017"/>
                <a:gd name="T8" fmla="*/ 477 w 1549"/>
                <a:gd name="T9" fmla="*/ 101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Freeform 7">
              <a:extLst>
                <a:ext uri="{FF2B5EF4-FFF2-40B4-BE49-F238E27FC236}">
                  <a16:creationId xmlns:a16="http://schemas.microsoft.com/office/drawing/2014/main" id="{DC77AAC1-76D2-46B0-AE46-91C8C3AC57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>
                <a:gd name="T0" fmla="*/ 1302 w 1688"/>
                <a:gd name="T1" fmla="*/ 1066 h 1066"/>
                <a:gd name="T2" fmla="*/ 1613 w 1688"/>
                <a:gd name="T3" fmla="*/ 850 h 1066"/>
                <a:gd name="T4" fmla="*/ 1517 w 1688"/>
                <a:gd name="T5" fmla="*/ 471 h 1066"/>
                <a:gd name="T6" fmla="*/ 798 w 1688"/>
                <a:gd name="T7" fmla="*/ 28 h 1066"/>
                <a:gd name="T8" fmla="*/ 181 w 1688"/>
                <a:gd name="T9" fmla="*/ 333 h 1066"/>
                <a:gd name="T10" fmla="*/ 420 w 1688"/>
                <a:gd name="T11" fmla="*/ 1066 h 1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Freeform 8">
              <a:extLst>
                <a:ext uri="{FF2B5EF4-FFF2-40B4-BE49-F238E27FC236}">
                  <a16:creationId xmlns:a16="http://schemas.microsoft.com/office/drawing/2014/main" id="{1BB54049-1401-43CD-A970-1E026BD5CB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>
                <a:gd name="T0" fmla="*/ 1873 w 2171"/>
                <a:gd name="T1" fmla="*/ 1326 h 1326"/>
                <a:gd name="T2" fmla="*/ 1609 w 2171"/>
                <a:gd name="T3" fmla="*/ 473 h 1326"/>
                <a:gd name="T4" fmla="*/ 880 w 2171"/>
                <a:gd name="T5" fmla="*/ 63 h 1326"/>
                <a:gd name="T6" fmla="*/ 0 w 2171"/>
                <a:gd name="T7" fmla="*/ 423 h 1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Freeform 9">
              <a:extLst>
                <a:ext uri="{FF2B5EF4-FFF2-40B4-BE49-F238E27FC236}">
                  <a16:creationId xmlns:a16="http://schemas.microsoft.com/office/drawing/2014/main" id="{55EDB9E9-84DE-4BC8-9D3C-A02B90B962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>
                <a:gd name="T0" fmla="*/ 0 w 106"/>
                <a:gd name="T1" fmla="*/ 0 h 143"/>
                <a:gd name="T2" fmla="*/ 106 w 106"/>
                <a:gd name="T3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10">
              <a:extLst>
                <a:ext uri="{FF2B5EF4-FFF2-40B4-BE49-F238E27FC236}">
                  <a16:creationId xmlns:a16="http://schemas.microsoft.com/office/drawing/2014/main" id="{2C96582F-8723-44BC-BDC1-62D8FBDE3D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>
                <a:gd name="T0" fmla="*/ 2046 w 2330"/>
                <a:gd name="T1" fmla="*/ 1452 h 1452"/>
                <a:gd name="T2" fmla="*/ 1813 w 2330"/>
                <a:gd name="T3" fmla="*/ 601 h 1452"/>
                <a:gd name="T4" fmla="*/ 956 w 2330"/>
                <a:gd name="T5" fmla="*/ 97 h 1452"/>
                <a:gd name="T6" fmla="*/ 0 w 2330"/>
                <a:gd name="T7" fmla="*/ 366 h 1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11">
              <a:extLst>
                <a:ext uri="{FF2B5EF4-FFF2-40B4-BE49-F238E27FC236}">
                  <a16:creationId xmlns:a16="http://schemas.microsoft.com/office/drawing/2014/main" id="{DC381B08-A485-45D0-8C29-C2AB10B04B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>
                <a:gd name="T0" fmla="*/ 1094 w 1216"/>
                <a:gd name="T1" fmla="*/ 1436 h 1436"/>
                <a:gd name="T2" fmla="*/ 709 w 1216"/>
                <a:gd name="T3" fmla="*/ 551 h 1436"/>
                <a:gd name="T4" fmla="*/ 0 w 1216"/>
                <a:gd name="T5" fmla="*/ 0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12">
              <a:extLst>
                <a:ext uri="{FF2B5EF4-FFF2-40B4-BE49-F238E27FC236}">
                  <a16:creationId xmlns:a16="http://schemas.microsoft.com/office/drawing/2014/main" id="{DBB2158D-DAF7-4689-A44E-3E5032B886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>
                <a:gd name="T0" fmla="*/ 222 w 222"/>
                <a:gd name="T1" fmla="*/ 0 h 129"/>
                <a:gd name="T2" fmla="*/ 0 w 222"/>
                <a:gd name="T3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13">
              <a:extLst>
                <a:ext uri="{FF2B5EF4-FFF2-40B4-BE49-F238E27FC236}">
                  <a16:creationId xmlns:a16="http://schemas.microsoft.com/office/drawing/2014/main" id="{5AC96EEC-F774-41C8-8679-C1217EC5E1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>
                <a:gd name="T0" fmla="*/ 1067 w 1174"/>
                <a:gd name="T1" fmla="*/ 1440 h 1440"/>
                <a:gd name="T2" fmla="*/ 698 w 1174"/>
                <a:gd name="T3" fmla="*/ 577 h 1440"/>
                <a:gd name="T4" fmla="*/ 0 w 1174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14">
              <a:extLst>
                <a:ext uri="{FF2B5EF4-FFF2-40B4-BE49-F238E27FC236}">
                  <a16:creationId xmlns:a16="http://schemas.microsoft.com/office/drawing/2014/main" id="{ED08285C-CDBB-4DD6-A69D-4432B668AE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>
                <a:gd name="T0" fmla="*/ 125 w 125"/>
                <a:gd name="T1" fmla="*/ 0 h 74"/>
                <a:gd name="T2" fmla="*/ 0 w 125"/>
                <a:gd name="T3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15">
              <a:extLst>
                <a:ext uri="{FF2B5EF4-FFF2-40B4-BE49-F238E27FC236}">
                  <a16:creationId xmlns:a16="http://schemas.microsoft.com/office/drawing/2014/main" id="{87BB7B9B-327A-4D4D-AB93-11CB044ACA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>
                <a:gd name="T0" fmla="*/ 1056 w 1155"/>
                <a:gd name="T1" fmla="*/ 1440 h 1440"/>
                <a:gd name="T2" fmla="*/ 686 w 1155"/>
                <a:gd name="T3" fmla="*/ 580 h 1440"/>
                <a:gd name="T4" fmla="*/ 0 w 1155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16">
              <a:extLst>
                <a:ext uri="{FF2B5EF4-FFF2-40B4-BE49-F238E27FC236}">
                  <a16:creationId xmlns:a16="http://schemas.microsoft.com/office/drawing/2014/main" id="{360F57D7-4501-41A6-BA54-99E121136F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>
                <a:gd name="T0" fmla="*/ 75 w 75"/>
                <a:gd name="T1" fmla="*/ 0 h 45"/>
                <a:gd name="T2" fmla="*/ 0 w 75"/>
                <a:gd name="T3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Freeform 17">
              <a:extLst>
                <a:ext uri="{FF2B5EF4-FFF2-40B4-BE49-F238E27FC236}">
                  <a16:creationId xmlns:a16="http://schemas.microsoft.com/office/drawing/2014/main" id="{C37AD4AC-CE9F-4C58-A4E2-D48E2FA821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>
                <a:gd name="T0" fmla="*/ 1053 w 1160"/>
                <a:gd name="T1" fmla="*/ 1441 h 1441"/>
                <a:gd name="T2" fmla="*/ 705 w 1160"/>
                <a:gd name="T3" fmla="*/ 599 h 1441"/>
                <a:gd name="T4" fmla="*/ 0 w 1160"/>
                <a:gd name="T5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Freeform 18">
              <a:extLst>
                <a:ext uri="{FF2B5EF4-FFF2-40B4-BE49-F238E27FC236}">
                  <a16:creationId xmlns:a16="http://schemas.microsoft.com/office/drawing/2014/main" id="{15EE3167-7FBB-48A3-8450-E72B525E8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>
                <a:gd name="T0" fmla="*/ 1040 w 1137"/>
                <a:gd name="T1" fmla="*/ 1440 h 1440"/>
                <a:gd name="T2" fmla="*/ 698 w 1137"/>
                <a:gd name="T3" fmla="*/ 611 h 1440"/>
                <a:gd name="T4" fmla="*/ 0 w 1137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19">
              <a:extLst>
                <a:ext uri="{FF2B5EF4-FFF2-40B4-BE49-F238E27FC236}">
                  <a16:creationId xmlns:a16="http://schemas.microsoft.com/office/drawing/2014/main" id="{C23095D8-5DD6-4F0A-BD74-ED5FB47F9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>
                <a:gd name="T0" fmla="*/ 1011 w 1058"/>
                <a:gd name="T1" fmla="*/ 1439 h 1439"/>
                <a:gd name="T2" fmla="*/ 648 w 1058"/>
                <a:gd name="T3" fmla="*/ 617 h 1439"/>
                <a:gd name="T4" fmla="*/ 0 w 1058"/>
                <a:gd name="T5" fmla="*/ 0 h 1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20">
              <a:extLst>
                <a:ext uri="{FF2B5EF4-FFF2-40B4-BE49-F238E27FC236}">
                  <a16:creationId xmlns:a16="http://schemas.microsoft.com/office/drawing/2014/main" id="{2A1F0E1B-819A-4255-B8AF-081106162B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>
                <a:gd name="T0" fmla="*/ 718 w 718"/>
                <a:gd name="T1" fmla="*/ 575 h 575"/>
                <a:gd name="T2" fmla="*/ 0 w 718"/>
                <a:gd name="T3" fmla="*/ 0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21">
              <a:extLst>
                <a:ext uri="{FF2B5EF4-FFF2-40B4-BE49-F238E27FC236}">
                  <a16:creationId xmlns:a16="http://schemas.microsoft.com/office/drawing/2014/main" id="{B167A410-29E3-4850-BEDC-B1362187FB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>
                <a:gd name="T0" fmla="*/ 620 w 620"/>
                <a:gd name="T1" fmla="*/ 536 h 536"/>
                <a:gd name="T2" fmla="*/ 0 w 620"/>
                <a:gd name="T3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22">
              <a:extLst>
                <a:ext uri="{FF2B5EF4-FFF2-40B4-BE49-F238E27FC236}">
                  <a16:creationId xmlns:a16="http://schemas.microsoft.com/office/drawing/2014/main" id="{C809901A-3E02-4D2E-93C9-3F527EE975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>
                <a:gd name="T0" fmla="*/ 0 w 455"/>
                <a:gd name="T1" fmla="*/ 0 h 285"/>
                <a:gd name="T2" fmla="*/ 455 w 455"/>
                <a:gd name="T3" fmla="*/ 28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23">
              <a:extLst>
                <a:ext uri="{FF2B5EF4-FFF2-40B4-BE49-F238E27FC236}">
                  <a16:creationId xmlns:a16="http://schemas.microsoft.com/office/drawing/2014/main" id="{6CD60056-ABC2-4076-B99B-A10B08D5F0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>
                <a:gd name="T0" fmla="*/ 0 w 188"/>
                <a:gd name="T1" fmla="*/ 0 h 112"/>
                <a:gd name="T2" fmla="*/ 188 w 188"/>
                <a:gd name="T3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56" name="Picture 55">
            <a:extLst>
              <a:ext uri="{FF2B5EF4-FFF2-40B4-BE49-F238E27FC236}">
                <a16:creationId xmlns:a16="http://schemas.microsoft.com/office/drawing/2014/main" id="{01946920-BF01-A64C-B727-B524BC411B7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753179" y="281671"/>
            <a:ext cx="6685641" cy="3990707"/>
          </a:xfrm>
          <a:prstGeom prst="rect">
            <a:avLst/>
          </a:prstGeom>
          <a:ln w="12700">
            <a:noFill/>
          </a:ln>
        </p:spPr>
      </p:pic>
      <p:grpSp>
        <p:nvGrpSpPr>
          <p:cNvPr id="110" name="Group 109">
            <a:extLst>
              <a:ext uri="{FF2B5EF4-FFF2-40B4-BE49-F238E27FC236}">
                <a16:creationId xmlns:a16="http://schemas.microsoft.com/office/drawing/2014/main" id="{D47EAB90-DF6D-419E-92FC-8F9B900DA3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4206292"/>
            <a:ext cx="12192755" cy="1771275"/>
            <a:chOff x="1" y="3893141"/>
            <a:chExt cx="12192755" cy="1771275"/>
          </a:xfrm>
        </p:grpSpPr>
        <p:sp>
          <p:nvSpPr>
            <p:cNvPr id="111" name="Isosceles Triangle 39">
              <a:extLst>
                <a:ext uri="{FF2B5EF4-FFF2-40B4-BE49-F238E27FC236}">
                  <a16:creationId xmlns:a16="http://schemas.microsoft.com/office/drawing/2014/main" id="{631BC384-797E-4F79-A628-36053708BC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91972066-EBE9-40A7-9650-AF6A838AC7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3893141"/>
              <a:ext cx="12192755" cy="142021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CD84FA0-28B2-0A46-8BC5-3BA35B088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3982" y="4293388"/>
            <a:ext cx="9245315" cy="727748"/>
          </a:xfrm>
        </p:spPr>
        <p:txBody>
          <a:bodyPr vert="horz" lIns="228600" tIns="228600" rIns="228600" bIns="0" rtlCol="0" anchor="b">
            <a:normAutofit fontScale="90000"/>
          </a:bodyPr>
          <a:lstStyle/>
          <a:p>
            <a:pPr>
              <a:lnSpc>
                <a:spcPct val="80000"/>
              </a:lnSpc>
            </a:pPr>
            <a:r>
              <a:rPr lang="en-US" sz="3700" dirty="0"/>
              <a:t>Visualization of 150 Areas Clustered for Richmond, VA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4C4FFE-53FD-6E44-AA5C-998E6080A6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3223" y="1290908"/>
            <a:ext cx="889071" cy="39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654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2C12AF-E494-8F43-B79E-98DB96AE51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8631" y="2352025"/>
            <a:ext cx="3501197" cy="1919937"/>
          </a:xfrm>
        </p:spPr>
        <p:txBody>
          <a:bodyPr/>
          <a:lstStyle/>
          <a:p>
            <a:r>
              <a:rPr lang="en-US" dirty="0"/>
              <a:t>Bon Air </a:t>
            </a:r>
            <a:br>
              <a:rPr lang="en-US" dirty="0"/>
            </a:br>
            <a:r>
              <a:rPr lang="en-US" dirty="0"/>
              <a:t>and </a:t>
            </a:r>
            <a:br>
              <a:rPr lang="en-US" dirty="0"/>
            </a:br>
            <a:r>
              <a:rPr lang="en-US" dirty="0"/>
              <a:t>Glenbrook Hills wins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59007B7-902D-FE46-9A88-29207837C902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875" y="1228725"/>
            <a:ext cx="6900863" cy="4872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9011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F9C9C7-291F-F347-83F9-84DD4357F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47C556EB-E62D-8D4D-8F16-D8A6BBB70D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72719" y="1472490"/>
            <a:ext cx="3975700" cy="3913020"/>
          </a:xfrm>
        </p:spPr>
      </p:pic>
    </p:spTree>
    <p:extLst>
      <p:ext uri="{BB962C8B-B14F-4D97-AF65-F5344CB8AC3E}">
        <p14:creationId xmlns:p14="http://schemas.microsoft.com/office/powerpoint/2010/main" val="30306996"/>
      </p:ext>
    </p:extLst>
  </p:cSld>
  <p:clrMapOvr>
    <a:masterClrMapping/>
  </p:clrMapOvr>
</p:sld>
</file>

<file path=ppt/theme/theme1.xml><?xml version="1.0" encoding="utf-8"?>
<a:theme xmlns:a="http://schemas.openxmlformats.org/drawingml/2006/main" name="Atlas">
  <a:themeElements>
    <a:clrScheme name="Atlas">
      <a:dk1>
        <a:sysClr val="windowText" lastClr="000000"/>
      </a:dk1>
      <a:lt1>
        <a:sysClr val="window" lastClr="FFFFFF"/>
      </a:lt1>
      <a:dk2>
        <a:srgbClr val="454545"/>
      </a:dk2>
      <a:lt2>
        <a:srgbClr val="E0E0E0"/>
      </a:lt2>
      <a:accent1>
        <a:srgbClr val="F81B02"/>
      </a:accent1>
      <a:accent2>
        <a:srgbClr val="FC7715"/>
      </a:accent2>
      <a:accent3>
        <a:srgbClr val="AFBF41"/>
      </a:accent3>
      <a:accent4>
        <a:srgbClr val="50C49F"/>
      </a:accent4>
      <a:accent5>
        <a:srgbClr val="3B95C4"/>
      </a:accent5>
      <a:accent6>
        <a:srgbClr val="B560D4"/>
      </a:accent6>
      <a:hlink>
        <a:srgbClr val="FC5A1A"/>
      </a:hlink>
      <a:folHlink>
        <a:srgbClr val="B49E74"/>
      </a:folHlink>
    </a:clrScheme>
    <a:fontScheme name="Atlas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tlas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alpha val="60000"/>
                <a:satMod val="109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0000"/>
            </a:schemeClr>
          </a:solidFill>
          <a:prstDash val="solid"/>
        </a:ln>
        <a:ln w="15875" cap="flat" cmpd="sng" algn="ctr">
          <a:solidFill>
            <a:schemeClr val="phClr">
              <a:shade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0" h="0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10000">
              <a:schemeClr val="phClr">
                <a:tint val="94000"/>
                <a:lumMod val="116000"/>
              </a:schemeClr>
            </a:gs>
            <a:gs pos="100000">
              <a:schemeClr val="phClr">
                <a:tint val="98000"/>
                <a:shade val="86000"/>
                <a:satMod val="90000"/>
                <a:lumMod val="88000"/>
              </a:schemeClr>
            </a:gs>
          </a:gsLst>
          <a:path path="circle">
            <a:fillToRect l="50000" t="15000" r="50000" b="169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tlas" id="{5156B0E4-0EB1-49FE-A26B-15F6F698AEC6}" vid="{508F7963-D0B5-43F7-BB2C-FCE3009C08E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{2109A39F-EEE3-9744-98E6-87A1CCA3C557}tf16401369</Template>
  <TotalTime>37</TotalTime>
  <Words>395</Words>
  <Application>Microsoft Macintosh PowerPoint</Application>
  <PresentationFormat>Widescreen</PresentationFormat>
  <Paragraphs>65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Calibri</vt:lpstr>
      <vt:lpstr>Calibri Light</vt:lpstr>
      <vt:lpstr>Rockwell</vt:lpstr>
      <vt:lpstr>Wingdings</vt:lpstr>
      <vt:lpstr>Atlas</vt:lpstr>
      <vt:lpstr>Business Location Recommendation with Four Squared &amp; K-means clustering</vt:lpstr>
      <vt:lpstr>Data Section</vt:lpstr>
      <vt:lpstr>Methodology</vt:lpstr>
      <vt:lpstr>Visualization of 190 Areas in Richmond, VA</vt:lpstr>
      <vt:lpstr>Visualization of 150 Areas Clustered for Richmond, VA</vt:lpstr>
      <vt:lpstr>Bon Air  and  Glenbrook Hills wins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Business Location Recommendation with Four Squared &amp; K-means clustering</dc:title>
  <dc:creator>Manjiyil, Harry J</dc:creator>
  <cp:lastModifiedBy>Manjiyil, Harry J</cp:lastModifiedBy>
  <cp:revision>11</cp:revision>
  <dcterms:created xsi:type="dcterms:W3CDTF">2019-04-15T19:17:26Z</dcterms:created>
  <dcterms:modified xsi:type="dcterms:W3CDTF">2019-04-16T19:42:05Z</dcterms:modified>
</cp:coreProperties>
</file>